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 ContentType="image/tif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handoutMasterIdLst>
    <p:handoutMasterId r:id="rId45"/>
  </p:handoutMasterIdLst>
  <p:sldIdLst>
    <p:sldId id="406" r:id="rId2"/>
    <p:sldId id="407" r:id="rId3"/>
    <p:sldId id="350" r:id="rId4"/>
    <p:sldId id="375" r:id="rId5"/>
    <p:sldId id="351" r:id="rId6"/>
    <p:sldId id="408" r:id="rId7"/>
    <p:sldId id="378" r:id="rId8"/>
    <p:sldId id="409" r:id="rId9"/>
    <p:sldId id="374" r:id="rId10"/>
    <p:sldId id="418" r:id="rId11"/>
    <p:sldId id="419" r:id="rId12"/>
    <p:sldId id="420" r:id="rId13"/>
    <p:sldId id="421" r:id="rId14"/>
    <p:sldId id="422" r:id="rId15"/>
    <p:sldId id="423" r:id="rId16"/>
    <p:sldId id="424" r:id="rId17"/>
    <p:sldId id="425" r:id="rId18"/>
    <p:sldId id="410" r:id="rId19"/>
    <p:sldId id="412" r:id="rId20"/>
    <p:sldId id="411" r:id="rId21"/>
    <p:sldId id="413" r:id="rId22"/>
    <p:sldId id="414" r:id="rId23"/>
    <p:sldId id="415" r:id="rId24"/>
    <p:sldId id="416" r:id="rId25"/>
    <p:sldId id="417" r:id="rId26"/>
    <p:sldId id="392" r:id="rId27"/>
    <p:sldId id="393" r:id="rId28"/>
    <p:sldId id="394" r:id="rId29"/>
    <p:sldId id="395" r:id="rId30"/>
    <p:sldId id="396" r:id="rId31"/>
    <p:sldId id="397" r:id="rId32"/>
    <p:sldId id="398" r:id="rId33"/>
    <p:sldId id="399" r:id="rId34"/>
    <p:sldId id="426" r:id="rId35"/>
    <p:sldId id="427" r:id="rId36"/>
    <p:sldId id="428" r:id="rId37"/>
    <p:sldId id="429" r:id="rId38"/>
    <p:sldId id="430" r:id="rId39"/>
    <p:sldId id="431" r:id="rId40"/>
    <p:sldId id="432" r:id="rId41"/>
    <p:sldId id="433" r:id="rId42"/>
    <p:sldId id="434" r:id="rId4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gan Miller" initials="MM" lastIdx="6"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638"/>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535" autoAdjust="0"/>
    <p:restoredTop sz="86454" autoAdjust="0"/>
  </p:normalViewPr>
  <p:slideViewPr>
    <p:cSldViewPr>
      <p:cViewPr varScale="1">
        <p:scale>
          <a:sx n="70" d="100"/>
          <a:sy n="70" d="100"/>
        </p:scale>
        <p:origin x="1118" y="53"/>
      </p:cViewPr>
      <p:guideLst>
        <p:guide orient="horz" pos="2160"/>
        <p:guide pos="2880"/>
      </p:guideLst>
    </p:cSldViewPr>
  </p:slideViewPr>
  <p:outlineViewPr>
    <p:cViewPr>
      <p:scale>
        <a:sx n="33" d="100"/>
        <a:sy n="33" d="100"/>
      </p:scale>
      <p:origin x="0" y="-51528"/>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t>3/5/2019</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2.png>
</file>

<file path=ppt/media/image3.jpeg>
</file>

<file path=ppt/media/image4.tif>
</file>

<file path=ppt/media/image5.ti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t>3/5/2019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theverge.com/2014/8/6/5973627/foursquare-8-review-the-ultimate-food-finder"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b="0"/>
              <a:t>Slide </a:t>
            </a:r>
            <a:r>
              <a:rPr lang="en-US" b="0" smtClean="0"/>
              <a:t>3 is </a:t>
            </a:r>
            <a:r>
              <a:rPr lang="en-US" b="0" dirty="0" smtClean="0"/>
              <a:t>a list </a:t>
            </a:r>
            <a:r>
              <a:rPr lang="en-US" b="0" dirty="0"/>
              <a:t>of textbook LO numbers and </a:t>
            </a:r>
            <a:r>
              <a:rPr lang="en-US" b="0" dirty="0" smtClean="0"/>
              <a:t>statements.</a:t>
            </a:r>
            <a:endParaRPr lang="en-US" b="0" dirty="0"/>
          </a:p>
        </p:txBody>
      </p:sp>
      <p:sp>
        <p:nvSpPr>
          <p:cNvPr id="4" name="Slide Number Placeholder 3"/>
          <p:cNvSpPr>
            <a:spLocks noGrp="1"/>
          </p:cNvSpPr>
          <p:nvPr>
            <p:ph type="sldNum" sz="quarter" idx="10"/>
          </p:nvPr>
        </p:nvSpPr>
        <p:spPr/>
        <p:txBody>
          <a:bodyPr/>
          <a:lstStyle/>
          <a:p>
            <a:pPr>
              <a:defRPr/>
            </a:pPr>
            <a:fld id="{BCBF78A6-6942-440F-9655-1DC0E3C5C1FC}" type="slidenum">
              <a:rPr lang="en-US" smtClean="0"/>
              <a:pPr>
                <a:defRPr/>
              </a:pPr>
              <a:t>3</a:t>
            </a:fld>
            <a:endParaRPr lang="en-US" dirty="0"/>
          </a:p>
        </p:txBody>
      </p:sp>
    </p:spTree>
    <p:extLst>
      <p:ext uri="{BB962C8B-B14F-4D97-AF65-F5344CB8AC3E}">
        <p14:creationId xmlns:p14="http://schemas.microsoft.com/office/powerpoint/2010/main" val="7893636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smtClean="0">
                <a:solidFill>
                  <a:schemeClr val="tx1"/>
                </a:solidFill>
                <a:effectLst/>
                <a:latin typeface="+mn-lt"/>
                <a:ea typeface="+mn-ea"/>
                <a:cs typeface="+mn-cs"/>
              </a:rPr>
              <a:t>面對人數眾多的潛在顧客，哪些客群才是你應該要聚焦的，才能近而獲取豐厚的利潤呢？關於這種目標客群的行銷問題，</a:t>
            </a:r>
            <a:r>
              <a:rPr lang="en-US" altLang="zh-TW" sz="1200" b="0" i="0" kern="1200" dirty="0" err="1" smtClean="0">
                <a:solidFill>
                  <a:schemeClr val="tx1"/>
                </a:solidFill>
                <a:effectLst/>
                <a:latin typeface="+mn-lt"/>
                <a:ea typeface="+mn-ea"/>
                <a:cs typeface="+mn-cs"/>
              </a:rPr>
              <a:t>Shopline</a:t>
            </a:r>
            <a:r>
              <a:rPr lang="zh-TW" altLang="en-US" sz="1200" b="0" i="0" kern="1200" dirty="0" smtClean="0">
                <a:solidFill>
                  <a:schemeClr val="tx1"/>
                </a:solidFill>
                <a:effectLst/>
                <a:latin typeface="+mn-lt"/>
                <a:ea typeface="+mn-ea"/>
                <a:cs typeface="+mn-cs"/>
              </a:rPr>
              <a:t>電商教室在此告訴你一個簡單的秘訣，那就是定義自己的「利基市場」</a:t>
            </a:r>
            <a:r>
              <a:rPr lang="en-US" altLang="zh-TW" sz="1200" b="0" i="0" kern="1200" dirty="0" smtClean="0">
                <a:solidFill>
                  <a:schemeClr val="tx1"/>
                </a:solidFill>
                <a:effectLst/>
                <a:latin typeface="+mn-lt"/>
                <a:ea typeface="+mn-ea"/>
                <a:cs typeface="+mn-cs"/>
              </a:rPr>
              <a:t>(niche market)</a:t>
            </a:r>
            <a:r>
              <a:rPr lang="zh-TW" altLang="en-US" sz="1200" b="0" i="0" kern="1200" dirty="0" smtClean="0">
                <a:solidFill>
                  <a:schemeClr val="tx1"/>
                </a:solidFill>
                <a:effectLst/>
                <a:latin typeface="+mn-lt"/>
                <a:ea typeface="+mn-ea"/>
                <a:cs typeface="+mn-cs"/>
              </a:rPr>
              <a:t>。</a:t>
            </a:r>
            <a:endParaRPr lang="zh-TW" altLang="en-US" dirty="0"/>
          </a:p>
        </p:txBody>
      </p:sp>
      <p:sp>
        <p:nvSpPr>
          <p:cNvPr id="4" name="投影片編號版面配置區 3"/>
          <p:cNvSpPr>
            <a:spLocks noGrp="1"/>
          </p:cNvSpPr>
          <p:nvPr>
            <p:ph type="sldNum" sz="quarter" idx="10"/>
          </p:nvPr>
        </p:nvSpPr>
        <p:spPr/>
        <p:txBody>
          <a:bodyPr/>
          <a:lstStyle/>
          <a:p>
            <a:fld id="{A73D6722-9B4D-4E29-B226-C325925A8118}" type="slidenum">
              <a:rPr lang="en-US" smtClean="0"/>
              <a:t>41</a:t>
            </a:fld>
            <a:endParaRPr lang="en-US" dirty="0"/>
          </a:p>
        </p:txBody>
      </p:sp>
    </p:spTree>
    <p:extLst>
      <p:ext uri="{BB962C8B-B14F-4D97-AF65-F5344CB8AC3E}">
        <p14:creationId xmlns:p14="http://schemas.microsoft.com/office/powerpoint/2010/main" val="139075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5</a:t>
            </a:fld>
            <a:endParaRPr lang="en-US" dirty="0"/>
          </a:p>
        </p:txBody>
      </p:sp>
    </p:spTree>
    <p:extLst>
      <p:ext uri="{BB962C8B-B14F-4D97-AF65-F5344CB8AC3E}">
        <p14:creationId xmlns:p14="http://schemas.microsoft.com/office/powerpoint/2010/main" val="3104968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smtClean="0"/>
              <a:t>Foursquare</a:t>
            </a:r>
            <a:r>
              <a:rPr lang="zh-TW" altLang="en-US" dirty="0" smtClean="0"/>
              <a:t>結合</a:t>
            </a:r>
            <a:r>
              <a:rPr lang="en-US" altLang="zh-TW" dirty="0" smtClean="0"/>
              <a:t>GPS</a:t>
            </a:r>
            <a:r>
              <a:rPr lang="zh-TW" altLang="en-US" dirty="0" smtClean="0"/>
              <a:t>功能主打</a:t>
            </a:r>
            <a:r>
              <a:rPr lang="en-US" altLang="zh-TW" dirty="0" smtClean="0"/>
              <a:t>LBS</a:t>
            </a:r>
            <a:r>
              <a:rPr lang="zh-TW" altLang="en-US" dirty="0" smtClean="0"/>
              <a:t>服務，更一度以遊戲化機制的打卡（</a:t>
            </a:r>
            <a:r>
              <a:rPr lang="en-US" altLang="zh-TW" dirty="0" smtClean="0"/>
              <a:t>Check-in</a:t>
            </a:r>
            <a:r>
              <a:rPr lang="zh-TW" altLang="en-US" dirty="0" smtClean="0"/>
              <a:t>）風迷全球</a:t>
            </a:r>
            <a:endParaRPr lang="en-US" altLang="zh-TW" dirty="0" smtClean="0"/>
          </a:p>
          <a:p>
            <a:r>
              <a:rPr lang="en-US" altLang="zh-TW" sz="1200" b="0" i="0" kern="1200" dirty="0" smtClean="0">
                <a:solidFill>
                  <a:schemeClr val="tx1"/>
                </a:solidFill>
                <a:effectLst/>
                <a:latin typeface="+mn-lt"/>
                <a:ea typeface="+mn-ea"/>
                <a:cs typeface="+mn-cs"/>
              </a:rPr>
              <a:t>Foursquare</a:t>
            </a:r>
            <a:r>
              <a:rPr lang="zh-TW" altLang="en-US" sz="1200" b="0" i="0" kern="1200" dirty="0" smtClean="0">
                <a:solidFill>
                  <a:schemeClr val="tx1"/>
                </a:solidFill>
                <a:effectLst/>
                <a:latin typeface="+mn-lt"/>
                <a:ea typeface="+mn-ea"/>
                <a:cs typeface="+mn-cs"/>
              </a:rPr>
              <a:t>告別打卡的時代，將要轉型做</a:t>
            </a:r>
            <a:r>
              <a:rPr lang="zh-TW" altLang="en-US" sz="1200" b="0" i="0" u="none" strike="noStrike" kern="1200" dirty="0" smtClean="0">
                <a:solidFill>
                  <a:schemeClr val="tx1"/>
                </a:solidFill>
                <a:effectLst/>
                <a:latin typeface="+mn-lt"/>
                <a:ea typeface="+mn-ea"/>
                <a:cs typeface="+mn-cs"/>
                <a:hlinkClick r:id="rId3"/>
              </a:rPr>
              <a:t>餐廳與特色商家的評鑑和推薦服務</a:t>
            </a:r>
            <a:endParaRPr lang="en-US" altLang="zh-TW" sz="1200" b="0" i="0" u="none" strike="noStrike" kern="1200" dirty="0" smtClean="0">
              <a:solidFill>
                <a:schemeClr val="tx1"/>
              </a:solidFill>
              <a:effectLst/>
              <a:latin typeface="+mn-lt"/>
              <a:ea typeface="+mn-ea"/>
              <a:cs typeface="+mn-cs"/>
            </a:endParaRPr>
          </a:p>
          <a:p>
            <a:endParaRPr lang="en-US" altLang="zh-TW" dirty="0" smtClean="0"/>
          </a:p>
          <a:p>
            <a:endParaRPr lang="zh-TW" altLang="en-US" dirty="0"/>
          </a:p>
        </p:txBody>
      </p:sp>
      <p:sp>
        <p:nvSpPr>
          <p:cNvPr id="4" name="投影片編號版面配置區 3"/>
          <p:cNvSpPr>
            <a:spLocks noGrp="1"/>
          </p:cNvSpPr>
          <p:nvPr>
            <p:ph type="sldNum" sz="quarter" idx="10"/>
          </p:nvPr>
        </p:nvSpPr>
        <p:spPr/>
        <p:txBody>
          <a:bodyPr/>
          <a:lstStyle/>
          <a:p>
            <a:fld id="{A73D6722-9B4D-4E29-B226-C325925A8118}" type="slidenum">
              <a:rPr lang="en-US" smtClean="0"/>
              <a:t>9</a:t>
            </a:fld>
            <a:endParaRPr lang="en-US" dirty="0"/>
          </a:p>
        </p:txBody>
      </p:sp>
    </p:spTree>
    <p:extLst>
      <p:ext uri="{BB962C8B-B14F-4D97-AF65-F5344CB8AC3E}">
        <p14:creationId xmlns:p14="http://schemas.microsoft.com/office/powerpoint/2010/main" val="353758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電梯簡報，是從</a:t>
            </a:r>
            <a:r>
              <a:rPr lang="en-US" altLang="zh-TW" dirty="0" smtClean="0"/>
              <a:t>Elevator Speech </a:t>
            </a:r>
            <a:r>
              <a:rPr lang="zh-TW" altLang="en-US" dirty="0" smtClean="0"/>
              <a:t>或是</a:t>
            </a:r>
            <a:r>
              <a:rPr lang="en-US" altLang="zh-TW" dirty="0" smtClean="0"/>
              <a:t>Elevator Pitch </a:t>
            </a:r>
            <a:r>
              <a:rPr lang="zh-TW" altLang="en-US" dirty="0" smtClean="0"/>
              <a:t>翻譯過來的，也有人說是電梯演講、電梯行銷，指的是如果哪天你在電梯裡巧遇一個重要人物，可能是潛在的投資人、非常值得請益的前輩或是非常想拜訪的客戶，你如何善用在電梯裡短短的幾秒鐘時間，將你內心可能醞釀已久的想法濃縮成精華，有效的把重點拋出來讓</a:t>
            </a:r>
            <a:endParaRPr lang="en-US" altLang="zh-TW" dirty="0" smtClean="0"/>
          </a:p>
          <a:p>
            <a:endParaRPr lang="zh-TW" altLang="en-US" dirty="0"/>
          </a:p>
        </p:txBody>
      </p:sp>
      <p:sp>
        <p:nvSpPr>
          <p:cNvPr id="4" name="投影片編號版面配置區 3"/>
          <p:cNvSpPr>
            <a:spLocks noGrp="1"/>
          </p:cNvSpPr>
          <p:nvPr>
            <p:ph type="sldNum" sz="quarter" idx="10"/>
          </p:nvPr>
        </p:nvSpPr>
        <p:spPr/>
        <p:txBody>
          <a:bodyPr/>
          <a:lstStyle/>
          <a:p>
            <a:fld id="{A73D6722-9B4D-4E29-B226-C325925A8118}" type="slidenum">
              <a:rPr lang="en-US" smtClean="0"/>
              <a:t>16</a:t>
            </a:fld>
            <a:endParaRPr lang="en-US" dirty="0"/>
          </a:p>
        </p:txBody>
      </p:sp>
    </p:spTree>
    <p:extLst>
      <p:ext uri="{BB962C8B-B14F-4D97-AF65-F5344CB8AC3E}">
        <p14:creationId xmlns:p14="http://schemas.microsoft.com/office/powerpoint/2010/main" val="1880355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A73D6722-9B4D-4E29-B226-C325925A8118}" type="slidenum">
              <a:rPr lang="en-US" smtClean="0"/>
              <a:t>18</a:t>
            </a:fld>
            <a:endParaRPr lang="en-US" dirty="0"/>
          </a:p>
        </p:txBody>
      </p:sp>
    </p:spTree>
    <p:extLst>
      <p:ext uri="{BB962C8B-B14F-4D97-AF65-F5344CB8AC3E}">
        <p14:creationId xmlns:p14="http://schemas.microsoft.com/office/powerpoint/2010/main" val="18851779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dirty="0" smtClean="0"/>
              <a:t>grainger.com </a:t>
            </a:r>
            <a:r>
              <a:rPr lang="zh-TW" altLang="en-US" dirty="0" smtClean="0"/>
              <a:t>提供來自超過 </a:t>
            </a:r>
            <a:r>
              <a:rPr lang="en-US" altLang="zh-TW" dirty="0" smtClean="0"/>
              <a:t>3,000</a:t>
            </a:r>
            <a:r>
              <a:rPr lang="zh-TW" altLang="en-US" dirty="0" smtClean="0"/>
              <a:t>個供應商、</a:t>
            </a:r>
            <a:r>
              <a:rPr lang="en-US" altLang="zh-TW" dirty="0" smtClean="0"/>
              <a:t>87</a:t>
            </a:r>
            <a:r>
              <a:rPr lang="zh-TW" altLang="en-US" dirty="0" smtClean="0"/>
              <a:t>萬種以上的商品，而其持續成長來自</a:t>
            </a:r>
            <a:r>
              <a:rPr lang="en-US" altLang="zh-TW" dirty="0" smtClean="0"/>
              <a:t>150</a:t>
            </a:r>
            <a:r>
              <a:rPr lang="zh-TW" altLang="en-US" dirty="0" smtClean="0"/>
              <a:t>個國家的</a:t>
            </a:r>
            <a:r>
              <a:rPr lang="en-US" altLang="zh-TW" dirty="0" smtClean="0"/>
              <a:t>180</a:t>
            </a:r>
            <a:r>
              <a:rPr lang="zh-TW" altLang="en-US" dirty="0" smtClean="0"/>
              <a:t>萬名顧客，且都是以線上方式訂購。該網站除持續提供與</a:t>
            </a:r>
            <a:r>
              <a:rPr lang="en-US" altLang="zh-TW" dirty="0" smtClean="0"/>
              <a:t>Grainger</a:t>
            </a:r>
            <a:r>
              <a:rPr lang="zh-TW" altLang="en-US" dirty="0" smtClean="0"/>
              <a:t>傳統非線上通路所提供的相同顧客服務和廣泛的工業產品外，另提供了全年無休訂購、搜尋引擎使用及其他服務的便利性。 </a:t>
            </a:r>
          </a:p>
          <a:p>
            <a:endParaRPr lang="zh-TW" altLang="en-US" dirty="0"/>
          </a:p>
        </p:txBody>
      </p:sp>
      <p:sp>
        <p:nvSpPr>
          <p:cNvPr id="4" name="投影片編號版面配置區 3"/>
          <p:cNvSpPr>
            <a:spLocks noGrp="1"/>
          </p:cNvSpPr>
          <p:nvPr>
            <p:ph type="sldNum" sz="quarter" idx="10"/>
          </p:nvPr>
        </p:nvSpPr>
        <p:spPr/>
        <p:txBody>
          <a:bodyPr/>
          <a:lstStyle/>
          <a:p>
            <a:fld id="{A73D6722-9B4D-4E29-B226-C325925A8118}" type="slidenum">
              <a:rPr lang="en-US" smtClean="0"/>
              <a:t>29</a:t>
            </a:fld>
            <a:endParaRPr lang="en-US" dirty="0"/>
          </a:p>
        </p:txBody>
      </p:sp>
    </p:spTree>
    <p:extLst>
      <p:ext uri="{BB962C8B-B14F-4D97-AF65-F5344CB8AC3E}">
        <p14:creationId xmlns:p14="http://schemas.microsoft.com/office/powerpoint/2010/main" val="27373544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Figure 2.4, Page 88. </a:t>
            </a:r>
          </a:p>
          <a:p>
            <a:r>
              <a:rPr lang="en-US" sz="1200" b="0" i="0" u="none" strike="noStrike" kern="1200" baseline="0" dirty="0" smtClean="0">
                <a:solidFill>
                  <a:schemeClr val="tx1"/>
                </a:solidFill>
                <a:latin typeface="+mn-lt"/>
                <a:ea typeface="+mn-ea"/>
                <a:cs typeface="+mn-cs"/>
              </a:rPr>
              <a:t>Every industry can be characterized by a set of value-adding activities performed by a variety of actors. E-commerce potentially affects the capabilities of each player as well as the overall operational efficiency of the industry.</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36</a:t>
            </a:fld>
            <a:endParaRPr lang="en-US" dirty="0"/>
          </a:p>
        </p:txBody>
      </p:sp>
    </p:spTree>
    <p:extLst>
      <p:ext uri="{BB962C8B-B14F-4D97-AF65-F5344CB8AC3E}">
        <p14:creationId xmlns:p14="http://schemas.microsoft.com/office/powerpoint/2010/main" val="32821528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2.5, page 89. </a:t>
            </a:r>
          </a:p>
          <a:p>
            <a:r>
              <a:rPr lang="en-US" sz="1200" b="0" i="0" u="none" strike="noStrike" kern="1200" baseline="0" dirty="0" smtClean="0">
                <a:solidFill>
                  <a:schemeClr val="tx1"/>
                </a:solidFill>
                <a:latin typeface="+mn-lt"/>
                <a:ea typeface="+mn-ea"/>
                <a:cs typeface="+mn-cs"/>
              </a:rPr>
              <a:t>Every firm can be characterized by a set of value-adding primary and secondary activities performed by a variety of actors in the firm. A simple firm value chain performs five primary value-adding steps: inbound logistics, operations, outbound logistics, sales and marketing, and after-sales service.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38</a:t>
            </a:fld>
            <a:endParaRPr lang="en-US" dirty="0"/>
          </a:p>
        </p:txBody>
      </p:sp>
    </p:spTree>
    <p:extLst>
      <p:ext uri="{BB962C8B-B14F-4D97-AF65-F5344CB8AC3E}">
        <p14:creationId xmlns:p14="http://schemas.microsoft.com/office/powerpoint/2010/main" val="6324518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2.6, page 90.</a:t>
            </a:r>
          </a:p>
          <a:p>
            <a:r>
              <a:rPr lang="en-US" sz="1200" b="0" i="0" u="none" strike="noStrike" kern="1200" baseline="0" dirty="0" smtClean="0">
                <a:solidFill>
                  <a:schemeClr val="tx1"/>
                </a:solidFill>
                <a:latin typeface="+mn-lt"/>
                <a:ea typeface="+mn-ea"/>
                <a:cs typeface="+mn-cs"/>
              </a:rPr>
              <a:t>Internet technology enables firms to create an enhanced value web in cooperation with their strategic alliance and partner firms, customers, and direct and indirect suppliers.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40</a:t>
            </a:fld>
            <a:endParaRPr lang="en-US" dirty="0"/>
          </a:p>
        </p:txBody>
      </p:sp>
    </p:spTree>
    <p:extLst>
      <p:ext uri="{BB962C8B-B14F-4D97-AF65-F5344CB8AC3E}">
        <p14:creationId xmlns:p14="http://schemas.microsoft.com/office/powerpoint/2010/main" val="36779648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3/5/2019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t>3/5/2019</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10" name="TextBox 9"/>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a:t>
            </a:r>
            <a:r>
              <a:rPr lang="en-US" altLang="en-US" sz="700" b="1" dirty="0" smtClean="0">
                <a:ea typeface="Verdana" panose="020B0604030504040204" pitchFamily="34" charset="0"/>
                <a:cs typeface="Verdana" panose="020B0604030504040204" pitchFamily="34" charset="0"/>
              </a:rPr>
              <a:t>2018, 2017, 2016 </a:t>
            </a:r>
            <a:r>
              <a:rPr lang="en-US" altLang="en-US" sz="700" b="1" dirty="0">
                <a:ea typeface="Verdana" panose="020B0604030504040204" pitchFamily="34" charset="0"/>
                <a:cs typeface="Verdana" panose="020B0604030504040204" pitchFamily="34" charset="0"/>
              </a:rPr>
              <a:t>Pearson Education, Inc. All Rights Reserved</a:t>
            </a:r>
          </a:p>
        </p:txBody>
      </p:sp>
    </p:spTree>
    <p:extLst>
      <p:ext uri="{BB962C8B-B14F-4D97-AF65-F5344CB8AC3E}">
        <p14:creationId xmlns:p14="http://schemas.microsoft.com/office/powerpoint/2010/main" val="3711136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3/5/2019</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3" name="TextBox 12"/>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a:t>
            </a:r>
            <a:r>
              <a:rPr lang="en-US" altLang="en-US" sz="700" b="1" dirty="0" smtClean="0">
                <a:ea typeface="Verdana" panose="020B0604030504040204" pitchFamily="34" charset="0"/>
                <a:cs typeface="Verdana" panose="020B0604030504040204" pitchFamily="34" charset="0"/>
              </a:rPr>
              <a:t>2018, 2017, 2016 </a:t>
            </a:r>
            <a:r>
              <a:rPr lang="en-US" altLang="en-US" sz="700" b="1" dirty="0">
                <a:ea typeface="Verdana" panose="020B0604030504040204" pitchFamily="34" charset="0"/>
                <a:cs typeface="Verdana" panose="020B0604030504040204" pitchFamily="34" charset="0"/>
              </a:rPr>
              <a:t>Pearson Education, Inc. All Rights Reserved</a:t>
            </a:r>
          </a:p>
        </p:txBody>
      </p:sp>
    </p:spTree>
    <p:extLst>
      <p:ext uri="{BB962C8B-B14F-4D97-AF65-F5344CB8AC3E}">
        <p14:creationId xmlns:p14="http://schemas.microsoft.com/office/powerpoint/2010/main" val="2981062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3/5/2019</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000"/>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INSIGHT 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008638"/>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008638"/>
              </a:buClr>
              <a:buSzPct val="100000"/>
              <a:defRPr sz="2800"/>
            </a:lvl1pPr>
            <a:lvl2pPr>
              <a:buClr>
                <a:srgbClr val="008638"/>
              </a:buClr>
              <a:defRPr sz="2000"/>
            </a:lvl2pPr>
            <a:lvl3pPr>
              <a:buClr>
                <a:srgbClr val="008638"/>
              </a:buClr>
              <a:defRPr/>
            </a:lvl3pPr>
            <a:lvl4pPr>
              <a:buClr>
                <a:srgbClr val="008638"/>
              </a:buClr>
              <a:defRPr/>
            </a:lvl4pPr>
            <a:lvl5pPr>
              <a:buClr>
                <a:srgbClr val="008638"/>
              </a:buClr>
              <a:defRPr/>
            </a:lvl5pPr>
            <a:lvl6pPr>
              <a:buClr>
                <a:srgbClr val="008638"/>
              </a:buClr>
              <a:defRPr/>
            </a:lvl6pPr>
            <a:lvl7pPr>
              <a:buClr>
                <a:srgbClr val="008638"/>
              </a:buClr>
              <a:defRPr/>
            </a:lvl7pPr>
            <a:lvl8pPr>
              <a:buClr>
                <a:srgbClr val="008638"/>
              </a:buClr>
              <a:defRPr/>
            </a:lvl8pPr>
            <a:lvl9pPr>
              <a:buClr>
                <a:srgbClr val="008638"/>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3/5/2019</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660687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3/5/2019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3/5/2019</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9" name="TextBox 8"/>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a:t>
            </a:r>
            <a:r>
              <a:rPr lang="en-US" altLang="en-US" sz="700" b="1" dirty="0" smtClean="0">
                <a:ea typeface="Verdana" panose="020B0604030504040204" pitchFamily="34" charset="0"/>
                <a:cs typeface="Verdana" panose="020B0604030504040204" pitchFamily="34" charset="0"/>
              </a:rPr>
              <a:t>2018, 2017, 2016 </a:t>
            </a:r>
            <a:r>
              <a:rPr lang="en-US" altLang="en-US" sz="700" b="1" dirty="0">
                <a:ea typeface="Verdana" panose="020B0604030504040204" pitchFamily="34" charset="0"/>
                <a:cs typeface="Verdana" panose="020B0604030504040204" pitchFamily="34" charset="0"/>
              </a:rPr>
              <a:t>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3/5/2019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16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3/5/2019</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754704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3/5/2019</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8" name="TextBox 7"/>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a:t>
            </a:r>
            <a:r>
              <a:rPr lang="en-US" altLang="en-US" sz="700" b="1" dirty="0" smtClean="0">
                <a:ea typeface="Verdana" panose="020B0604030504040204" pitchFamily="34" charset="0"/>
                <a:cs typeface="Verdana" panose="020B0604030504040204" pitchFamily="34" charset="0"/>
              </a:rPr>
              <a:t>2018, 2017, 2016 </a:t>
            </a:r>
            <a:r>
              <a:rPr lang="en-US" altLang="en-US" sz="700" b="1" dirty="0">
                <a:ea typeface="Verdana" panose="020B0604030504040204" pitchFamily="34" charset="0"/>
                <a:cs typeface="Verdana" panose="020B0604030504040204" pitchFamily="34" charset="0"/>
              </a:rPr>
              <a:t>Pearson Education, Inc. All Rights Reserved</a:t>
            </a: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6" r:id="rId3"/>
    <p:sldLayoutId id="2147483650" r:id="rId4"/>
    <p:sldLayoutId id="2147483661" r:id="rId5"/>
    <p:sldLayoutId id="2147483659" r:id="rId6"/>
    <p:sldLayoutId id="2147483658" r:id="rId7"/>
    <p:sldLayoutId id="2147483660" r:id="rId8"/>
    <p:sldLayoutId id="2147483651" r:id="rId9"/>
    <p:sldLayoutId id="2147483654" r:id="rId10"/>
    <p:sldLayoutId id="2147483655" r:id="rId11"/>
  </p:sldLayoutIdLst>
  <p:txStyles>
    <p:title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dirty="0" smtClean="0"/>
              <a:t>E-commerce 2017 </a:t>
            </a:r>
            <a:br>
              <a:rPr lang="en-US" sz="3200" dirty="0" smtClean="0"/>
            </a:br>
            <a:r>
              <a:rPr lang="en-US" sz="3200" dirty="0" smtClean="0"/>
              <a:t>business. technology. society. 13</a:t>
            </a:r>
            <a:r>
              <a:rPr lang="en-US" sz="3200" baseline="30000" dirty="0" smtClean="0"/>
              <a:t>th</a:t>
            </a:r>
            <a:r>
              <a:rPr lang="en-US" sz="3200" dirty="0" smtClean="0"/>
              <a:t> edition</a:t>
            </a:r>
            <a:endParaRPr lang="en-US" sz="3200" dirty="0"/>
          </a:p>
        </p:txBody>
      </p:sp>
      <p:sp>
        <p:nvSpPr>
          <p:cNvPr id="3" name="Subtitle 2"/>
          <p:cNvSpPr>
            <a:spLocks noGrp="1"/>
          </p:cNvSpPr>
          <p:nvPr>
            <p:ph type="subTitle" idx="1"/>
          </p:nvPr>
        </p:nvSpPr>
        <p:spPr/>
        <p:txBody>
          <a:bodyPr/>
          <a:lstStyle/>
          <a:p>
            <a:r>
              <a:rPr lang="en-US" sz="1800" dirty="0"/>
              <a:t>Accessibility </a:t>
            </a:r>
            <a:r>
              <a:rPr lang="en-US" sz="1800" dirty="0" smtClean="0"/>
              <a:t>standards-compliant</a:t>
            </a:r>
            <a:endParaRPr lang="en-US" sz="1800" dirty="0"/>
          </a:p>
        </p:txBody>
      </p:sp>
      <p:pic>
        <p:nvPicPr>
          <p:cNvPr id="9" name="Shape 23" descr="Pearson Logo"/>
          <p:cNvPicPr preferRelativeResize="0"/>
          <p:nvPr/>
        </p:nvPicPr>
        <p:blipFill rotWithShape="1">
          <a:blip r:embed="rId2">
            <a:alphaModFix/>
          </a:blip>
          <a:srcRect/>
          <a:stretch/>
        </p:blipFill>
        <p:spPr>
          <a:xfrm>
            <a:off x="523372" y="6136431"/>
            <a:ext cx="695828" cy="492969"/>
          </a:xfrm>
          <a:prstGeom prst="rect">
            <a:avLst/>
          </a:prstGeom>
          <a:noFill/>
          <a:ln>
            <a:noFill/>
          </a:ln>
        </p:spPr>
      </p:pic>
      <p:sp>
        <p:nvSpPr>
          <p:cNvPr id="7" name="TextBox 6"/>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a:t>
            </a:r>
            <a:r>
              <a:rPr lang="en-US" altLang="en-US" sz="700" b="1" dirty="0" smtClean="0">
                <a:ea typeface="Verdana" panose="020B0604030504040204" pitchFamily="34" charset="0"/>
                <a:cs typeface="Verdana" panose="020B0604030504040204" pitchFamily="34" charset="0"/>
              </a:rPr>
              <a:t>2018, 2017, 2016 </a:t>
            </a:r>
            <a:r>
              <a:rPr lang="en-US" altLang="en-US" sz="700" b="1" dirty="0">
                <a:ea typeface="Verdana" panose="020B0604030504040204" pitchFamily="34" charset="0"/>
                <a:cs typeface="Verdana" panose="020B0604030504040204" pitchFamily="34" charset="0"/>
              </a:rPr>
              <a:t>Pearson Education, Inc. All Rights Reserved</a:t>
            </a:r>
          </a:p>
        </p:txBody>
      </p:sp>
    </p:spTree>
    <p:extLst>
      <p:ext uri="{BB962C8B-B14F-4D97-AF65-F5344CB8AC3E}">
        <p14:creationId xmlns:p14="http://schemas.microsoft.com/office/powerpoint/2010/main" val="34624041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Market Opportunity</a:t>
            </a:r>
            <a:endParaRPr lang="en-US" dirty="0"/>
          </a:p>
        </p:txBody>
      </p:sp>
      <p:sp>
        <p:nvSpPr>
          <p:cNvPr id="3" name="Content Placeholder 2"/>
          <p:cNvSpPr>
            <a:spLocks noGrp="1"/>
          </p:cNvSpPr>
          <p:nvPr>
            <p:ph idx="1"/>
          </p:nvPr>
        </p:nvSpPr>
        <p:spPr/>
        <p:txBody>
          <a:bodyPr/>
          <a:lstStyle/>
          <a:p>
            <a:r>
              <a:rPr lang="ja-JP" altLang="en-US" dirty="0" smtClean="0"/>
              <a:t>“</a:t>
            </a:r>
            <a:r>
              <a:rPr lang="en-US" altLang="ja-JP" dirty="0" smtClean="0"/>
              <a:t>What marketspace do you intend to serve and what is its size?</a:t>
            </a:r>
            <a:r>
              <a:rPr lang="ja-JP" altLang="en-US" dirty="0" smtClean="0"/>
              <a:t>”</a:t>
            </a:r>
            <a:endParaRPr lang="en-US" altLang="ja-JP" dirty="0" smtClean="0"/>
          </a:p>
          <a:p>
            <a:pPr lvl="1">
              <a:spcAft>
                <a:spcPts val="1800"/>
              </a:spcAft>
            </a:pPr>
            <a:r>
              <a:rPr lang="en-US" altLang="en-US" dirty="0" smtClean="0"/>
              <a:t>Marketspace: Area of actual or potential commercial value in which company intends to operate</a:t>
            </a:r>
          </a:p>
          <a:p>
            <a:pPr lvl="1"/>
            <a:r>
              <a:rPr lang="en-US" altLang="en-US" dirty="0" smtClean="0"/>
              <a:t>Realistic market opportunity: Defined by revenue potential in each market niche in which company hopes to compete</a:t>
            </a:r>
          </a:p>
          <a:p>
            <a:r>
              <a:rPr lang="en-US" altLang="en-US" dirty="0" smtClean="0"/>
              <a:t>Market opportunity typically divided into smaller niches</a:t>
            </a:r>
            <a:endParaRPr lang="en-US" altLang="en-US" dirty="0"/>
          </a:p>
        </p:txBody>
      </p:sp>
      <p:sp>
        <p:nvSpPr>
          <p:cNvPr id="4" name="文字方塊 3"/>
          <p:cNvSpPr txBox="1"/>
          <p:nvPr/>
        </p:nvSpPr>
        <p:spPr>
          <a:xfrm>
            <a:off x="4800600" y="959822"/>
            <a:ext cx="1143000" cy="369332"/>
          </a:xfrm>
          <a:prstGeom prst="rect">
            <a:avLst/>
          </a:prstGeom>
          <a:solidFill>
            <a:srgbClr val="FFFF00"/>
          </a:solidFill>
        </p:spPr>
        <p:txBody>
          <a:bodyPr wrap="square" rtlCol="0">
            <a:spAutoFit/>
          </a:bodyPr>
          <a:lstStyle/>
          <a:p>
            <a:pPr algn="ctr"/>
            <a:r>
              <a:rPr lang="zh-TW" altLang="en-US" dirty="0">
                <a:latin typeface="標楷體" panose="03000509000000000000" pitchFamily="65" charset="-120"/>
                <a:ea typeface="標楷體" panose="03000509000000000000" pitchFamily="65" charset="-120"/>
              </a:rPr>
              <a:t>市場機會</a:t>
            </a:r>
          </a:p>
        </p:txBody>
      </p:sp>
      <p:sp>
        <p:nvSpPr>
          <p:cNvPr id="5" name="文字方塊 4"/>
          <p:cNvSpPr txBox="1"/>
          <p:nvPr/>
        </p:nvSpPr>
        <p:spPr>
          <a:xfrm>
            <a:off x="3429000" y="2057400"/>
            <a:ext cx="41910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你打算提供什麼樣的市場</a:t>
            </a:r>
            <a:r>
              <a:rPr lang="zh-TW" altLang="en-US" sz="1600" dirty="0" smtClean="0">
                <a:latin typeface="標楷體" panose="03000509000000000000" pitchFamily="65" charset="-120"/>
                <a:ea typeface="標楷體" panose="03000509000000000000" pitchFamily="65" charset="-120"/>
              </a:rPr>
              <a:t>空間，大小是</a:t>
            </a:r>
            <a:r>
              <a:rPr lang="zh-TW" altLang="en-US" sz="1600" dirty="0">
                <a:latin typeface="標楷體" panose="03000509000000000000" pitchFamily="65" charset="-120"/>
                <a:ea typeface="標楷體" panose="03000509000000000000" pitchFamily="65" charset="-120"/>
              </a:rPr>
              <a:t>多少？</a:t>
            </a:r>
          </a:p>
        </p:txBody>
      </p:sp>
      <p:sp>
        <p:nvSpPr>
          <p:cNvPr id="6" name="文字方塊 5"/>
          <p:cNvSpPr txBox="1"/>
          <p:nvPr/>
        </p:nvSpPr>
        <p:spPr>
          <a:xfrm>
            <a:off x="1143000" y="3124200"/>
            <a:ext cx="51054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市場空間：公司打算經營的實際或潛在商業價值的面積</a:t>
            </a:r>
          </a:p>
        </p:txBody>
      </p:sp>
      <p:sp>
        <p:nvSpPr>
          <p:cNvPr id="7" name="文字方塊 6"/>
          <p:cNvSpPr txBox="1"/>
          <p:nvPr/>
        </p:nvSpPr>
        <p:spPr>
          <a:xfrm>
            <a:off x="1143000" y="4021723"/>
            <a:ext cx="67056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現實的市場機會：由公司希望參與競爭的每個市場領域的收入潛力來定義</a:t>
            </a:r>
          </a:p>
        </p:txBody>
      </p:sp>
      <p:sp>
        <p:nvSpPr>
          <p:cNvPr id="8" name="文字方塊 7"/>
          <p:cNvSpPr txBox="1"/>
          <p:nvPr/>
        </p:nvSpPr>
        <p:spPr>
          <a:xfrm>
            <a:off x="1952625" y="4735389"/>
            <a:ext cx="3152775"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市場機會通常分為較小</a:t>
            </a:r>
            <a:r>
              <a:rPr lang="zh-TW" altLang="en-US" sz="1600" dirty="0" smtClean="0">
                <a:latin typeface="標楷體" panose="03000509000000000000" pitchFamily="65" charset="-120"/>
                <a:ea typeface="標楷體" panose="03000509000000000000" pitchFamily="65" charset="-120"/>
              </a:rPr>
              <a:t>的利基</a:t>
            </a:r>
            <a:endParaRPr lang="zh-TW" altLang="en-US" sz="1600" dirty="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14067419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Competitive Environment</a:t>
            </a:r>
            <a:endParaRPr lang="en-US" dirty="0"/>
          </a:p>
        </p:txBody>
      </p:sp>
      <p:sp>
        <p:nvSpPr>
          <p:cNvPr id="3" name="Content Placeholder 2"/>
          <p:cNvSpPr>
            <a:spLocks noGrp="1"/>
          </p:cNvSpPr>
          <p:nvPr>
            <p:ph idx="1"/>
          </p:nvPr>
        </p:nvSpPr>
        <p:spPr/>
        <p:txBody>
          <a:bodyPr/>
          <a:lstStyle/>
          <a:p>
            <a:pPr>
              <a:spcAft>
                <a:spcPts val="1200"/>
              </a:spcAft>
            </a:pPr>
            <a:r>
              <a:rPr lang="ja-JP" altLang="en-US" dirty="0" smtClean="0"/>
              <a:t>“</a:t>
            </a:r>
            <a:r>
              <a:rPr lang="en-US" altLang="ja-JP" dirty="0" smtClean="0"/>
              <a:t>Who else occupies your intended marketspace?</a:t>
            </a:r>
            <a:r>
              <a:rPr lang="ja-JP" altLang="en-US" dirty="0" smtClean="0"/>
              <a:t>”</a:t>
            </a:r>
            <a:endParaRPr lang="en-US" altLang="ja-JP" dirty="0" smtClean="0"/>
          </a:p>
          <a:p>
            <a:pPr lvl="1">
              <a:spcAft>
                <a:spcPts val="1200"/>
              </a:spcAft>
            </a:pPr>
            <a:r>
              <a:rPr lang="en-US" altLang="en-US" dirty="0" smtClean="0"/>
              <a:t>Other companies selling similar products in the same marketspace</a:t>
            </a:r>
          </a:p>
          <a:p>
            <a:pPr lvl="1">
              <a:spcAft>
                <a:spcPts val="1200"/>
              </a:spcAft>
            </a:pPr>
            <a:r>
              <a:rPr lang="en-US" altLang="en-US" dirty="0" smtClean="0"/>
              <a:t>Includes both direct and indirect competitors</a:t>
            </a:r>
          </a:p>
          <a:p>
            <a:pPr>
              <a:spcAft>
                <a:spcPts val="1200"/>
              </a:spcAft>
            </a:pPr>
            <a:r>
              <a:rPr lang="en-US" altLang="en-US" dirty="0" smtClean="0"/>
              <a:t>Influenced by:</a:t>
            </a:r>
          </a:p>
          <a:p>
            <a:pPr lvl="1">
              <a:spcAft>
                <a:spcPts val="1200"/>
              </a:spcAft>
            </a:pPr>
            <a:r>
              <a:rPr lang="en-US" altLang="en-US" dirty="0" smtClean="0"/>
              <a:t>Number and size of active competitors</a:t>
            </a:r>
          </a:p>
          <a:p>
            <a:pPr lvl="1">
              <a:spcAft>
                <a:spcPts val="1200"/>
              </a:spcAft>
            </a:pPr>
            <a:r>
              <a:rPr lang="en-US" altLang="en-US" dirty="0" smtClean="0"/>
              <a:t>Each competitor</a:t>
            </a:r>
            <a:r>
              <a:rPr lang="ja-JP" altLang="en-US" dirty="0" smtClean="0"/>
              <a:t>’</a:t>
            </a:r>
            <a:r>
              <a:rPr lang="en-US" altLang="ja-JP" dirty="0" smtClean="0"/>
              <a:t>s market share</a:t>
            </a:r>
          </a:p>
          <a:p>
            <a:pPr lvl="1">
              <a:spcAft>
                <a:spcPts val="1200"/>
              </a:spcAft>
            </a:pPr>
            <a:r>
              <a:rPr lang="en-US" altLang="en-US" dirty="0" smtClean="0"/>
              <a:t>Competitors</a:t>
            </a:r>
            <a:r>
              <a:rPr lang="ja-JP" altLang="en-US" dirty="0" smtClean="0"/>
              <a:t>’</a:t>
            </a:r>
            <a:r>
              <a:rPr lang="en-US" altLang="ja-JP" dirty="0" smtClean="0"/>
              <a:t> profitability</a:t>
            </a:r>
          </a:p>
          <a:p>
            <a:pPr lvl="1">
              <a:spcAft>
                <a:spcPts val="1200"/>
              </a:spcAft>
            </a:pPr>
            <a:r>
              <a:rPr lang="en-US" altLang="en-US" dirty="0" smtClean="0"/>
              <a:t>Competitors</a:t>
            </a:r>
            <a:r>
              <a:rPr lang="ja-JP" altLang="en-US" dirty="0" smtClean="0"/>
              <a:t>’</a:t>
            </a:r>
            <a:r>
              <a:rPr lang="en-US" altLang="ja-JP" dirty="0" smtClean="0"/>
              <a:t> pricing</a:t>
            </a:r>
            <a:endParaRPr lang="en-US" altLang="en-US" dirty="0"/>
          </a:p>
        </p:txBody>
      </p:sp>
      <p:sp>
        <p:nvSpPr>
          <p:cNvPr id="4" name="文字方塊 3"/>
          <p:cNvSpPr txBox="1"/>
          <p:nvPr/>
        </p:nvSpPr>
        <p:spPr>
          <a:xfrm>
            <a:off x="5867400" y="902428"/>
            <a:ext cx="1143000" cy="369332"/>
          </a:xfrm>
          <a:prstGeom prst="rect">
            <a:avLst/>
          </a:prstGeom>
          <a:solidFill>
            <a:srgbClr val="FFFF00"/>
          </a:solidFill>
        </p:spPr>
        <p:txBody>
          <a:bodyPr wrap="square" rtlCol="0">
            <a:spAutoFit/>
          </a:bodyPr>
          <a:lstStyle/>
          <a:p>
            <a:pPr algn="ctr"/>
            <a:r>
              <a:rPr lang="zh-TW" altLang="en-US" dirty="0" smtClean="0">
                <a:latin typeface="標楷體" panose="03000509000000000000" pitchFamily="65" charset="-120"/>
                <a:ea typeface="標楷體" panose="03000509000000000000" pitchFamily="65" charset="-120"/>
              </a:rPr>
              <a:t>競爭環境</a:t>
            </a:r>
            <a:endParaRPr lang="zh-TW" altLang="en-US" dirty="0">
              <a:latin typeface="標楷體" panose="03000509000000000000" pitchFamily="65" charset="-120"/>
              <a:ea typeface="標楷體" panose="03000509000000000000" pitchFamily="65" charset="-120"/>
            </a:endParaRPr>
          </a:p>
        </p:txBody>
      </p:sp>
      <p:sp>
        <p:nvSpPr>
          <p:cNvPr id="5" name="文字方塊 4"/>
          <p:cNvSpPr txBox="1"/>
          <p:nvPr/>
        </p:nvSpPr>
        <p:spPr>
          <a:xfrm>
            <a:off x="838200" y="1981200"/>
            <a:ext cx="28194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誰還佔據你想要的市場空間？</a:t>
            </a:r>
          </a:p>
        </p:txBody>
      </p:sp>
      <p:sp>
        <p:nvSpPr>
          <p:cNvPr id="6" name="文字方塊 5"/>
          <p:cNvSpPr txBox="1"/>
          <p:nvPr/>
        </p:nvSpPr>
        <p:spPr>
          <a:xfrm>
            <a:off x="838200" y="2531477"/>
            <a:ext cx="37338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其他公司在同一個市場銷售類似的產品</a:t>
            </a:r>
          </a:p>
        </p:txBody>
      </p:sp>
      <p:sp>
        <p:nvSpPr>
          <p:cNvPr id="7" name="文字方塊 6"/>
          <p:cNvSpPr txBox="1"/>
          <p:nvPr/>
        </p:nvSpPr>
        <p:spPr>
          <a:xfrm>
            <a:off x="857250" y="3081754"/>
            <a:ext cx="226695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包括直接和間接競爭者</a:t>
            </a:r>
          </a:p>
        </p:txBody>
      </p:sp>
      <p:sp>
        <p:nvSpPr>
          <p:cNvPr id="8" name="文字方塊 7"/>
          <p:cNvSpPr txBox="1"/>
          <p:nvPr/>
        </p:nvSpPr>
        <p:spPr>
          <a:xfrm>
            <a:off x="3143250" y="3515843"/>
            <a:ext cx="1066800" cy="369332"/>
          </a:xfrm>
          <a:prstGeom prst="rect">
            <a:avLst/>
          </a:prstGeom>
          <a:solidFill>
            <a:srgbClr val="FFFF00"/>
          </a:solidFill>
        </p:spPr>
        <p:txBody>
          <a:bodyPr wrap="square" rtlCol="0">
            <a:spAutoFit/>
          </a:bodyPr>
          <a:lstStyle/>
          <a:p>
            <a:pPr algn="ctr"/>
            <a:r>
              <a:rPr lang="zh-TW" altLang="en-US" dirty="0">
                <a:latin typeface="標楷體" panose="03000509000000000000" pitchFamily="65" charset="-120"/>
                <a:ea typeface="標楷體" panose="03000509000000000000" pitchFamily="65" charset="-120"/>
              </a:rPr>
              <a:t>被影響：</a:t>
            </a:r>
          </a:p>
        </p:txBody>
      </p:sp>
      <p:sp>
        <p:nvSpPr>
          <p:cNvPr id="9" name="文字方塊 8"/>
          <p:cNvSpPr txBox="1"/>
          <p:nvPr/>
        </p:nvSpPr>
        <p:spPr>
          <a:xfrm>
            <a:off x="5600700" y="4068479"/>
            <a:ext cx="27813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活躍競爭對手的數量和規模</a:t>
            </a:r>
          </a:p>
        </p:txBody>
      </p:sp>
      <p:sp>
        <p:nvSpPr>
          <p:cNvPr id="10" name="文字方塊 9"/>
          <p:cNvSpPr txBox="1"/>
          <p:nvPr/>
        </p:nvSpPr>
        <p:spPr>
          <a:xfrm>
            <a:off x="4876800" y="4614993"/>
            <a:ext cx="2486025"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每個競爭對手的市場份額</a:t>
            </a:r>
          </a:p>
        </p:txBody>
      </p:sp>
      <p:sp>
        <p:nvSpPr>
          <p:cNvPr id="11" name="文字方塊 10"/>
          <p:cNvSpPr txBox="1"/>
          <p:nvPr/>
        </p:nvSpPr>
        <p:spPr>
          <a:xfrm>
            <a:off x="3962400" y="5152154"/>
            <a:ext cx="203835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競爭對手的盈利能力</a:t>
            </a:r>
          </a:p>
        </p:txBody>
      </p:sp>
      <p:sp>
        <p:nvSpPr>
          <p:cNvPr id="12" name="文字方塊 11"/>
          <p:cNvSpPr txBox="1"/>
          <p:nvPr/>
        </p:nvSpPr>
        <p:spPr>
          <a:xfrm>
            <a:off x="3676650" y="5723423"/>
            <a:ext cx="165735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競爭對手的定價</a:t>
            </a:r>
          </a:p>
        </p:txBody>
      </p:sp>
    </p:spTree>
    <p:extLst>
      <p:ext uri="{BB962C8B-B14F-4D97-AF65-F5344CB8AC3E}">
        <p14:creationId xmlns:p14="http://schemas.microsoft.com/office/powerpoint/2010/main" val="8949710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Competitive Advantage</a:t>
            </a:r>
            <a:endParaRPr lang="en-US" dirty="0"/>
          </a:p>
        </p:txBody>
      </p:sp>
      <p:sp>
        <p:nvSpPr>
          <p:cNvPr id="3" name="Content Placeholder 2"/>
          <p:cNvSpPr>
            <a:spLocks noGrp="1"/>
          </p:cNvSpPr>
          <p:nvPr>
            <p:ph idx="1"/>
          </p:nvPr>
        </p:nvSpPr>
        <p:spPr/>
        <p:txBody>
          <a:bodyPr/>
          <a:lstStyle/>
          <a:p>
            <a:pPr>
              <a:spcAft>
                <a:spcPts val="600"/>
              </a:spcAft>
            </a:pPr>
            <a:r>
              <a:rPr lang="ja-JP" altLang="en-US" dirty="0" smtClean="0"/>
              <a:t>“</a:t>
            </a:r>
            <a:r>
              <a:rPr lang="en-US" altLang="ja-JP" dirty="0" smtClean="0"/>
              <a:t>What special advantages does your firm bring to the </a:t>
            </a:r>
            <a:r>
              <a:rPr lang="en-US" altLang="ja-JP" dirty="0" err="1" smtClean="0"/>
              <a:t>marketspace</a:t>
            </a:r>
            <a:r>
              <a:rPr lang="en-US" altLang="ja-JP" dirty="0" smtClean="0"/>
              <a:t>?</a:t>
            </a:r>
            <a:r>
              <a:rPr lang="ja-JP" altLang="en-US" dirty="0" smtClean="0"/>
              <a:t>”</a:t>
            </a:r>
            <a:endParaRPr lang="en-US" altLang="ja-JP" dirty="0" smtClean="0"/>
          </a:p>
          <a:p>
            <a:pPr lvl="1">
              <a:spcAft>
                <a:spcPts val="600"/>
              </a:spcAft>
            </a:pPr>
            <a:r>
              <a:rPr lang="en-US" altLang="en-US" dirty="0" smtClean="0"/>
              <a:t>Is your product superior to or cheaper to produce than your competitors</a:t>
            </a:r>
            <a:r>
              <a:rPr lang="ja-JP" altLang="en-US" dirty="0" smtClean="0"/>
              <a:t>’</a:t>
            </a:r>
            <a:r>
              <a:rPr lang="en-US" altLang="ja-JP" dirty="0" smtClean="0"/>
              <a:t>?</a:t>
            </a:r>
          </a:p>
          <a:p>
            <a:pPr>
              <a:spcAft>
                <a:spcPts val="600"/>
              </a:spcAft>
            </a:pPr>
            <a:r>
              <a:rPr lang="en-US" altLang="en-US" dirty="0" smtClean="0"/>
              <a:t>Important concepts:</a:t>
            </a:r>
          </a:p>
          <a:p>
            <a:pPr lvl="1">
              <a:spcAft>
                <a:spcPts val="600"/>
              </a:spcAft>
            </a:pPr>
            <a:r>
              <a:rPr lang="en-US" altLang="en-US" dirty="0" smtClean="0"/>
              <a:t>Asymmetries</a:t>
            </a:r>
          </a:p>
          <a:p>
            <a:pPr lvl="1">
              <a:spcAft>
                <a:spcPts val="600"/>
              </a:spcAft>
            </a:pPr>
            <a:r>
              <a:rPr lang="en-US" altLang="en-US" dirty="0" smtClean="0"/>
              <a:t>First-mover advantage, complementary resources</a:t>
            </a:r>
          </a:p>
          <a:p>
            <a:pPr lvl="1">
              <a:spcAft>
                <a:spcPts val="600"/>
              </a:spcAft>
            </a:pPr>
            <a:r>
              <a:rPr lang="en-US" altLang="en-US" dirty="0" smtClean="0"/>
              <a:t>Unfair competitive advantage</a:t>
            </a:r>
          </a:p>
          <a:p>
            <a:pPr lvl="1">
              <a:spcAft>
                <a:spcPts val="600"/>
              </a:spcAft>
            </a:pPr>
            <a:r>
              <a:rPr lang="en-US" altLang="en-US" dirty="0" smtClean="0"/>
              <a:t>Leverage</a:t>
            </a:r>
          </a:p>
          <a:p>
            <a:pPr lvl="1">
              <a:spcAft>
                <a:spcPts val="600"/>
              </a:spcAft>
            </a:pPr>
            <a:r>
              <a:rPr lang="en-US" altLang="en-US" dirty="0" smtClean="0"/>
              <a:t>Perfect markets</a:t>
            </a:r>
          </a:p>
        </p:txBody>
      </p:sp>
      <p:sp>
        <p:nvSpPr>
          <p:cNvPr id="4" name="文字方塊 3"/>
          <p:cNvSpPr txBox="1"/>
          <p:nvPr/>
        </p:nvSpPr>
        <p:spPr>
          <a:xfrm>
            <a:off x="5324475" y="909189"/>
            <a:ext cx="1143000" cy="369332"/>
          </a:xfrm>
          <a:prstGeom prst="rect">
            <a:avLst/>
          </a:prstGeom>
          <a:solidFill>
            <a:srgbClr val="FFFF00"/>
          </a:solidFill>
        </p:spPr>
        <p:txBody>
          <a:bodyPr wrap="square" rtlCol="0">
            <a:spAutoFit/>
          </a:bodyPr>
          <a:lstStyle/>
          <a:p>
            <a:pPr algn="ctr"/>
            <a:r>
              <a:rPr lang="zh-TW" altLang="en-US" dirty="0">
                <a:latin typeface="標楷體" panose="03000509000000000000" pitchFamily="65" charset="-120"/>
                <a:ea typeface="標楷體" panose="03000509000000000000" pitchFamily="65" charset="-120"/>
              </a:rPr>
              <a:t>競爭優勢</a:t>
            </a:r>
          </a:p>
        </p:txBody>
      </p:sp>
      <p:sp>
        <p:nvSpPr>
          <p:cNvPr id="5" name="文字方塊 4"/>
          <p:cNvSpPr txBox="1"/>
          <p:nvPr/>
        </p:nvSpPr>
        <p:spPr>
          <a:xfrm>
            <a:off x="3810000" y="2133600"/>
            <a:ext cx="38862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你們</a:t>
            </a:r>
            <a:r>
              <a:rPr lang="zh-TW" altLang="en-US" sz="1600" dirty="0" smtClean="0">
                <a:latin typeface="標楷體" panose="03000509000000000000" pitchFamily="65" charset="-120"/>
                <a:ea typeface="標楷體" panose="03000509000000000000" pitchFamily="65" charset="-120"/>
              </a:rPr>
              <a:t>公司對市場來說有什麼</a:t>
            </a:r>
            <a:r>
              <a:rPr lang="zh-TW" altLang="en-US" sz="1600" dirty="0">
                <a:latin typeface="標楷體" panose="03000509000000000000" pitchFamily="65" charset="-120"/>
                <a:ea typeface="標楷體" panose="03000509000000000000" pitchFamily="65" charset="-120"/>
              </a:rPr>
              <a:t>特別的優勢？</a:t>
            </a:r>
          </a:p>
        </p:txBody>
      </p:sp>
      <p:sp>
        <p:nvSpPr>
          <p:cNvPr id="6" name="文字方塊 5"/>
          <p:cNvSpPr txBox="1"/>
          <p:nvPr/>
        </p:nvSpPr>
        <p:spPr>
          <a:xfrm>
            <a:off x="2819400" y="2979904"/>
            <a:ext cx="5029200" cy="338554"/>
          </a:xfrm>
          <a:prstGeom prst="rect">
            <a:avLst/>
          </a:prstGeom>
          <a:solidFill>
            <a:srgbClr val="FFFF00"/>
          </a:solidFill>
        </p:spPr>
        <p:txBody>
          <a:bodyPr wrap="square" rtlCol="0">
            <a:spAutoFit/>
          </a:bodyPr>
          <a:lstStyle/>
          <a:p>
            <a:pPr algn="ctr"/>
            <a:r>
              <a:rPr lang="zh-TW" altLang="en-US" sz="1600" dirty="0" smtClean="0">
                <a:latin typeface="標楷體" panose="03000509000000000000" pitchFamily="65" charset="-120"/>
                <a:ea typeface="標楷體" panose="03000509000000000000" pitchFamily="65" charset="-120"/>
              </a:rPr>
              <a:t>你的</a:t>
            </a:r>
            <a:r>
              <a:rPr lang="zh-TW" altLang="en-US" sz="1600" dirty="0">
                <a:latin typeface="標楷體" panose="03000509000000000000" pitchFamily="65" charset="-120"/>
                <a:ea typeface="標楷體" panose="03000509000000000000" pitchFamily="65" charset="-120"/>
              </a:rPr>
              <a:t>產品</a:t>
            </a:r>
            <a:r>
              <a:rPr lang="zh-TW" altLang="en-US" sz="1600" dirty="0" smtClean="0">
                <a:latin typeface="標楷體" panose="03000509000000000000" pitchFamily="65" charset="-120"/>
                <a:ea typeface="標楷體" panose="03000509000000000000" pitchFamily="65" charset="-120"/>
              </a:rPr>
              <a:t>比你的</a:t>
            </a:r>
            <a:r>
              <a:rPr lang="zh-TW" altLang="en-US" sz="1600" dirty="0">
                <a:latin typeface="標楷體" panose="03000509000000000000" pitchFamily="65" charset="-120"/>
                <a:ea typeface="標楷體" panose="03000509000000000000" pitchFamily="65" charset="-120"/>
              </a:rPr>
              <a:t>競爭對手的產品更勝一籌還是更便宜？</a:t>
            </a:r>
          </a:p>
        </p:txBody>
      </p:sp>
      <p:sp>
        <p:nvSpPr>
          <p:cNvPr id="7" name="文字方塊 6"/>
          <p:cNvSpPr txBox="1"/>
          <p:nvPr/>
        </p:nvSpPr>
        <p:spPr>
          <a:xfrm>
            <a:off x="4000500" y="3564751"/>
            <a:ext cx="11430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重要概念：</a:t>
            </a:r>
          </a:p>
        </p:txBody>
      </p:sp>
      <p:sp>
        <p:nvSpPr>
          <p:cNvPr id="8" name="文字方塊 7"/>
          <p:cNvSpPr txBox="1"/>
          <p:nvPr/>
        </p:nvSpPr>
        <p:spPr>
          <a:xfrm>
            <a:off x="2800350" y="4038308"/>
            <a:ext cx="85725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不對稱</a:t>
            </a:r>
          </a:p>
        </p:txBody>
      </p:sp>
      <p:sp>
        <p:nvSpPr>
          <p:cNvPr id="9" name="文字方塊 8"/>
          <p:cNvSpPr txBox="1"/>
          <p:nvPr/>
        </p:nvSpPr>
        <p:spPr>
          <a:xfrm>
            <a:off x="4572000" y="5029366"/>
            <a:ext cx="18288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不公平的競爭優勢</a:t>
            </a:r>
          </a:p>
        </p:txBody>
      </p:sp>
      <p:sp>
        <p:nvSpPr>
          <p:cNvPr id="10" name="文字方塊 9"/>
          <p:cNvSpPr txBox="1"/>
          <p:nvPr/>
        </p:nvSpPr>
        <p:spPr>
          <a:xfrm>
            <a:off x="2362200" y="5408487"/>
            <a:ext cx="10668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槓桿作用</a:t>
            </a:r>
          </a:p>
        </p:txBody>
      </p:sp>
      <p:sp>
        <p:nvSpPr>
          <p:cNvPr id="11" name="文字方塊 10"/>
          <p:cNvSpPr txBox="1"/>
          <p:nvPr/>
        </p:nvSpPr>
        <p:spPr>
          <a:xfrm>
            <a:off x="3124200" y="5882044"/>
            <a:ext cx="12192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完美的市場</a:t>
            </a:r>
          </a:p>
        </p:txBody>
      </p:sp>
      <p:sp>
        <p:nvSpPr>
          <p:cNvPr id="12" name="文字方塊 11"/>
          <p:cNvSpPr txBox="1"/>
          <p:nvPr/>
        </p:nvSpPr>
        <p:spPr>
          <a:xfrm>
            <a:off x="6858000" y="4515242"/>
            <a:ext cx="20574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先發優勢，資源互補</a:t>
            </a:r>
          </a:p>
        </p:txBody>
      </p:sp>
    </p:spTree>
    <p:extLst>
      <p:ext uri="{BB962C8B-B14F-4D97-AF65-F5344CB8AC3E}">
        <p14:creationId xmlns:p14="http://schemas.microsoft.com/office/powerpoint/2010/main" val="16193722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Market Strategy</a:t>
            </a:r>
            <a:endParaRPr lang="en-US" dirty="0"/>
          </a:p>
        </p:txBody>
      </p:sp>
      <p:sp>
        <p:nvSpPr>
          <p:cNvPr id="3" name="Content Placeholder 2"/>
          <p:cNvSpPr>
            <a:spLocks noGrp="1"/>
          </p:cNvSpPr>
          <p:nvPr>
            <p:ph idx="1"/>
          </p:nvPr>
        </p:nvSpPr>
        <p:spPr/>
        <p:txBody>
          <a:bodyPr/>
          <a:lstStyle/>
          <a:p>
            <a:pPr>
              <a:spcAft>
                <a:spcPts val="1800"/>
              </a:spcAft>
            </a:pPr>
            <a:r>
              <a:rPr lang="ja-JP" altLang="en-US" dirty="0" smtClean="0"/>
              <a:t>“</a:t>
            </a:r>
            <a:r>
              <a:rPr lang="en-US" altLang="ja-JP" dirty="0" smtClean="0"/>
              <a:t>How do you plan to promote your products or services to attract your target audience?</a:t>
            </a:r>
            <a:r>
              <a:rPr lang="ja-JP" altLang="en-US" dirty="0" smtClean="0"/>
              <a:t>”</a:t>
            </a:r>
            <a:endParaRPr lang="en-US" altLang="ja-JP" dirty="0" smtClean="0"/>
          </a:p>
          <a:p>
            <a:pPr lvl="1">
              <a:spcAft>
                <a:spcPts val="1800"/>
              </a:spcAft>
            </a:pPr>
            <a:r>
              <a:rPr lang="en-US" altLang="en-US" dirty="0" smtClean="0"/>
              <a:t>Details how a company intends to enter market and attract customers</a:t>
            </a:r>
          </a:p>
          <a:p>
            <a:pPr lvl="1">
              <a:spcAft>
                <a:spcPts val="1800"/>
              </a:spcAft>
            </a:pPr>
            <a:r>
              <a:rPr lang="en-US" altLang="en-US" dirty="0" smtClean="0"/>
              <a:t>Best business concepts will fail if not properly marketed to potential customers</a:t>
            </a:r>
            <a:endParaRPr lang="en-US" altLang="en-US" dirty="0"/>
          </a:p>
        </p:txBody>
      </p:sp>
      <p:sp>
        <p:nvSpPr>
          <p:cNvPr id="4" name="文字方塊 3"/>
          <p:cNvSpPr txBox="1"/>
          <p:nvPr/>
        </p:nvSpPr>
        <p:spPr>
          <a:xfrm>
            <a:off x="4267200" y="902428"/>
            <a:ext cx="1143000" cy="369332"/>
          </a:xfrm>
          <a:prstGeom prst="rect">
            <a:avLst/>
          </a:prstGeom>
          <a:solidFill>
            <a:srgbClr val="FFFF00"/>
          </a:solidFill>
        </p:spPr>
        <p:txBody>
          <a:bodyPr wrap="square" rtlCol="0">
            <a:spAutoFit/>
          </a:bodyPr>
          <a:lstStyle/>
          <a:p>
            <a:pPr algn="ctr"/>
            <a:r>
              <a:rPr lang="zh-TW" altLang="en-US" dirty="0">
                <a:latin typeface="標楷體" panose="03000509000000000000" pitchFamily="65" charset="-120"/>
                <a:ea typeface="標楷體" panose="03000509000000000000" pitchFamily="65" charset="-120"/>
              </a:rPr>
              <a:t>市場策略</a:t>
            </a:r>
          </a:p>
        </p:txBody>
      </p:sp>
      <p:sp>
        <p:nvSpPr>
          <p:cNvPr id="5" name="文字方塊 4"/>
          <p:cNvSpPr txBox="1"/>
          <p:nvPr/>
        </p:nvSpPr>
        <p:spPr>
          <a:xfrm>
            <a:off x="685800" y="2438400"/>
            <a:ext cx="46482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您如何計劃推廣您的產品或服務以吸引目標受眾？</a:t>
            </a:r>
          </a:p>
        </p:txBody>
      </p:sp>
      <p:sp>
        <p:nvSpPr>
          <p:cNvPr id="6" name="文字方塊 5"/>
          <p:cNvSpPr txBox="1"/>
          <p:nvPr/>
        </p:nvSpPr>
        <p:spPr>
          <a:xfrm>
            <a:off x="2590800" y="3200400"/>
            <a:ext cx="45720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詳細介紹一家公司打算如何進入市場並吸引客戶</a:t>
            </a:r>
          </a:p>
        </p:txBody>
      </p:sp>
      <p:sp>
        <p:nvSpPr>
          <p:cNvPr id="7" name="文字方塊 6"/>
          <p:cNvSpPr txBox="1"/>
          <p:nvPr/>
        </p:nvSpPr>
        <p:spPr>
          <a:xfrm>
            <a:off x="3505200" y="4113004"/>
            <a:ext cx="51054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如果沒有適當地向潛在客戶銷售，最佳商業概念將失敗</a:t>
            </a:r>
          </a:p>
        </p:txBody>
      </p:sp>
    </p:spTree>
    <p:extLst>
      <p:ext uri="{BB962C8B-B14F-4D97-AF65-F5344CB8AC3E}">
        <p14:creationId xmlns:p14="http://schemas.microsoft.com/office/powerpoint/2010/main" val="3831471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7. Organizational Development</a:t>
            </a:r>
            <a:endParaRPr lang="en-US" dirty="0"/>
          </a:p>
        </p:txBody>
      </p:sp>
      <p:sp>
        <p:nvSpPr>
          <p:cNvPr id="3" name="Content Placeholder 2"/>
          <p:cNvSpPr>
            <a:spLocks noGrp="1"/>
          </p:cNvSpPr>
          <p:nvPr>
            <p:ph idx="1"/>
          </p:nvPr>
        </p:nvSpPr>
        <p:spPr/>
        <p:txBody>
          <a:bodyPr/>
          <a:lstStyle/>
          <a:p>
            <a:pPr>
              <a:spcAft>
                <a:spcPts val="1200"/>
              </a:spcAft>
            </a:pPr>
            <a:r>
              <a:rPr lang="ja-JP" altLang="en-US" dirty="0" smtClean="0"/>
              <a:t>“</a:t>
            </a:r>
            <a:r>
              <a:rPr lang="en-US" altLang="ja-JP" dirty="0" smtClean="0"/>
              <a:t>What types of organizational structures within the firm are necessary to carry out the business plan?</a:t>
            </a:r>
            <a:r>
              <a:rPr lang="ja-JP" altLang="en-US" dirty="0" smtClean="0"/>
              <a:t>”</a:t>
            </a:r>
            <a:endParaRPr lang="en-US" altLang="ja-JP" dirty="0" smtClean="0"/>
          </a:p>
          <a:p>
            <a:pPr>
              <a:spcAft>
                <a:spcPts val="1200"/>
              </a:spcAft>
            </a:pPr>
            <a:r>
              <a:rPr lang="en-US" altLang="en-US" dirty="0" smtClean="0"/>
              <a:t>Describes how firm will organize work</a:t>
            </a:r>
          </a:p>
          <a:p>
            <a:pPr lvl="1">
              <a:spcAft>
                <a:spcPts val="1200"/>
              </a:spcAft>
            </a:pPr>
            <a:r>
              <a:rPr lang="en-US" altLang="en-US" dirty="0" smtClean="0"/>
              <a:t>Typically, divided into functional departments</a:t>
            </a:r>
          </a:p>
          <a:p>
            <a:pPr lvl="1">
              <a:spcAft>
                <a:spcPts val="1200"/>
              </a:spcAft>
            </a:pPr>
            <a:r>
              <a:rPr lang="en-US" altLang="en-US" dirty="0" smtClean="0"/>
              <a:t>As company grows, hiring moves from generalists to specialists</a:t>
            </a:r>
            <a:endParaRPr lang="en-US" altLang="en-US" dirty="0"/>
          </a:p>
        </p:txBody>
      </p:sp>
      <p:sp>
        <p:nvSpPr>
          <p:cNvPr id="4" name="文字方塊 3"/>
          <p:cNvSpPr txBox="1"/>
          <p:nvPr/>
        </p:nvSpPr>
        <p:spPr>
          <a:xfrm>
            <a:off x="6324600" y="883378"/>
            <a:ext cx="1143000" cy="369332"/>
          </a:xfrm>
          <a:prstGeom prst="rect">
            <a:avLst/>
          </a:prstGeom>
          <a:solidFill>
            <a:srgbClr val="FFFF00"/>
          </a:solidFill>
        </p:spPr>
        <p:txBody>
          <a:bodyPr wrap="square" rtlCol="0">
            <a:spAutoFit/>
          </a:bodyPr>
          <a:lstStyle/>
          <a:p>
            <a:pPr algn="ctr"/>
            <a:r>
              <a:rPr lang="zh-TW" altLang="en-US" dirty="0">
                <a:latin typeface="標楷體" panose="03000509000000000000" pitchFamily="65" charset="-120"/>
                <a:ea typeface="標楷體" panose="03000509000000000000" pitchFamily="65" charset="-120"/>
              </a:rPr>
              <a:t>組織發展</a:t>
            </a:r>
          </a:p>
        </p:txBody>
      </p:sp>
      <p:sp>
        <p:nvSpPr>
          <p:cNvPr id="5" name="文字方塊 4"/>
          <p:cNvSpPr txBox="1"/>
          <p:nvPr/>
        </p:nvSpPr>
        <p:spPr>
          <a:xfrm>
            <a:off x="1828800" y="2514600"/>
            <a:ext cx="50292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企業內部需要什麼類型的組織結構來執行商業計劃？</a:t>
            </a:r>
          </a:p>
        </p:txBody>
      </p:sp>
      <p:sp>
        <p:nvSpPr>
          <p:cNvPr id="6" name="文字方塊 5"/>
          <p:cNvSpPr txBox="1"/>
          <p:nvPr/>
        </p:nvSpPr>
        <p:spPr>
          <a:xfrm>
            <a:off x="6705600" y="3304277"/>
            <a:ext cx="23622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描述公司如何組織工作</a:t>
            </a:r>
          </a:p>
        </p:txBody>
      </p:sp>
      <p:sp>
        <p:nvSpPr>
          <p:cNvPr id="7" name="文字方塊 6"/>
          <p:cNvSpPr txBox="1"/>
          <p:nvPr/>
        </p:nvSpPr>
        <p:spPr>
          <a:xfrm>
            <a:off x="6248400" y="3981827"/>
            <a:ext cx="27432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通常情況下，分為職能部門</a:t>
            </a:r>
          </a:p>
        </p:txBody>
      </p:sp>
      <p:sp>
        <p:nvSpPr>
          <p:cNvPr id="8" name="文字方塊 7"/>
          <p:cNvSpPr txBox="1"/>
          <p:nvPr/>
        </p:nvSpPr>
        <p:spPr>
          <a:xfrm>
            <a:off x="1219200" y="4724400"/>
            <a:ext cx="42672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隨著公司的發展，僱傭人員從多面手走向專家</a:t>
            </a:r>
          </a:p>
        </p:txBody>
      </p:sp>
    </p:spTree>
    <p:extLst>
      <p:ext uri="{BB962C8B-B14F-4D97-AF65-F5344CB8AC3E}">
        <p14:creationId xmlns:p14="http://schemas.microsoft.com/office/powerpoint/2010/main" val="146536258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8. Management Team</a:t>
            </a:r>
            <a:endParaRPr lang="en-US" dirty="0"/>
          </a:p>
        </p:txBody>
      </p:sp>
      <p:sp>
        <p:nvSpPr>
          <p:cNvPr id="3" name="Content Placeholder 2"/>
          <p:cNvSpPr>
            <a:spLocks noGrp="1"/>
          </p:cNvSpPr>
          <p:nvPr>
            <p:ph idx="1"/>
          </p:nvPr>
        </p:nvSpPr>
        <p:spPr/>
        <p:txBody>
          <a:bodyPr/>
          <a:lstStyle/>
          <a:p>
            <a:pPr>
              <a:spcAft>
                <a:spcPts val="600"/>
              </a:spcAft>
            </a:pPr>
            <a:r>
              <a:rPr lang="ja-JP" altLang="en-US" dirty="0" smtClean="0"/>
              <a:t>“</a:t>
            </a:r>
            <a:r>
              <a:rPr lang="en-US" altLang="ja-JP" dirty="0" smtClean="0"/>
              <a:t>What kind of backgrounds should the company</a:t>
            </a:r>
            <a:r>
              <a:rPr lang="ja-JP" altLang="en-US" dirty="0" smtClean="0"/>
              <a:t>’</a:t>
            </a:r>
            <a:r>
              <a:rPr lang="en-US" altLang="ja-JP" dirty="0" smtClean="0"/>
              <a:t>s leaders have?</a:t>
            </a:r>
            <a:r>
              <a:rPr lang="ja-JP" altLang="en-US" dirty="0" smtClean="0"/>
              <a:t>”</a:t>
            </a:r>
            <a:endParaRPr lang="en-US" altLang="ja-JP" dirty="0" smtClean="0"/>
          </a:p>
          <a:p>
            <a:pPr>
              <a:spcAft>
                <a:spcPts val="600"/>
              </a:spcAft>
            </a:pPr>
            <a:r>
              <a:rPr lang="en-US" altLang="en-US" dirty="0" smtClean="0"/>
              <a:t>A strong management team:</a:t>
            </a:r>
          </a:p>
          <a:p>
            <a:pPr lvl="1">
              <a:spcAft>
                <a:spcPts val="600"/>
              </a:spcAft>
            </a:pPr>
            <a:r>
              <a:rPr lang="en-US" altLang="en-US" dirty="0" smtClean="0"/>
              <a:t>Can make the business model work </a:t>
            </a:r>
          </a:p>
          <a:p>
            <a:pPr lvl="1">
              <a:spcAft>
                <a:spcPts val="600"/>
              </a:spcAft>
            </a:pPr>
            <a:r>
              <a:rPr lang="en-US" altLang="en-US" dirty="0" smtClean="0"/>
              <a:t>Can give credibility to outside investors</a:t>
            </a:r>
          </a:p>
          <a:p>
            <a:pPr lvl="1">
              <a:spcAft>
                <a:spcPts val="600"/>
              </a:spcAft>
            </a:pPr>
            <a:r>
              <a:rPr lang="en-US" altLang="en-US" dirty="0" smtClean="0"/>
              <a:t>Has market-specific knowledge</a:t>
            </a:r>
          </a:p>
          <a:p>
            <a:pPr lvl="1">
              <a:spcAft>
                <a:spcPts val="600"/>
              </a:spcAft>
            </a:pPr>
            <a:r>
              <a:rPr lang="en-US" altLang="en-US" dirty="0" smtClean="0"/>
              <a:t>Has experience in implementing business plans</a:t>
            </a:r>
            <a:endParaRPr lang="en-US" altLang="en-US" dirty="0"/>
          </a:p>
        </p:txBody>
      </p:sp>
      <p:sp>
        <p:nvSpPr>
          <p:cNvPr id="4" name="文字方塊 3"/>
          <p:cNvSpPr txBox="1"/>
          <p:nvPr/>
        </p:nvSpPr>
        <p:spPr>
          <a:xfrm>
            <a:off x="4581525" y="921478"/>
            <a:ext cx="1143000" cy="369332"/>
          </a:xfrm>
          <a:prstGeom prst="rect">
            <a:avLst/>
          </a:prstGeom>
          <a:solidFill>
            <a:srgbClr val="FFFF00"/>
          </a:solidFill>
        </p:spPr>
        <p:txBody>
          <a:bodyPr wrap="square" rtlCol="0">
            <a:spAutoFit/>
          </a:bodyPr>
          <a:lstStyle/>
          <a:p>
            <a:pPr algn="ctr"/>
            <a:r>
              <a:rPr lang="zh-TW" altLang="en-US" dirty="0">
                <a:latin typeface="標楷體" panose="03000509000000000000" pitchFamily="65" charset="-120"/>
                <a:ea typeface="標楷體" panose="03000509000000000000" pitchFamily="65" charset="-120"/>
              </a:rPr>
              <a:t>管理團隊</a:t>
            </a:r>
          </a:p>
        </p:txBody>
      </p:sp>
      <p:sp>
        <p:nvSpPr>
          <p:cNvPr id="5" name="文字方塊 4"/>
          <p:cNvSpPr txBox="1"/>
          <p:nvPr/>
        </p:nvSpPr>
        <p:spPr>
          <a:xfrm>
            <a:off x="3124200" y="2104085"/>
            <a:ext cx="35052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公司領導人應該具備什麼樣的背景？</a:t>
            </a:r>
          </a:p>
        </p:txBody>
      </p:sp>
      <p:sp>
        <p:nvSpPr>
          <p:cNvPr id="6" name="文字方塊 5"/>
          <p:cNvSpPr txBox="1"/>
          <p:nvPr/>
        </p:nvSpPr>
        <p:spPr>
          <a:xfrm>
            <a:off x="5314950" y="2783538"/>
            <a:ext cx="18288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強大的管理團隊：</a:t>
            </a:r>
          </a:p>
        </p:txBody>
      </p:sp>
      <p:sp>
        <p:nvSpPr>
          <p:cNvPr id="7" name="文字方塊 6"/>
          <p:cNvSpPr txBox="1"/>
          <p:nvPr/>
        </p:nvSpPr>
        <p:spPr>
          <a:xfrm>
            <a:off x="5372100" y="3304669"/>
            <a:ext cx="22860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可以使商業模式起作用</a:t>
            </a:r>
          </a:p>
        </p:txBody>
      </p:sp>
      <p:sp>
        <p:nvSpPr>
          <p:cNvPr id="8" name="文字方塊 7"/>
          <p:cNvSpPr txBox="1"/>
          <p:nvPr/>
        </p:nvSpPr>
        <p:spPr>
          <a:xfrm>
            <a:off x="5724525" y="3760799"/>
            <a:ext cx="2428875"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可以給外部投資者以信譽</a:t>
            </a:r>
          </a:p>
        </p:txBody>
      </p:sp>
      <p:sp>
        <p:nvSpPr>
          <p:cNvPr id="9" name="文字方塊 8"/>
          <p:cNvSpPr txBox="1"/>
          <p:nvPr/>
        </p:nvSpPr>
        <p:spPr>
          <a:xfrm>
            <a:off x="4876800" y="4236642"/>
            <a:ext cx="22860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具有特定於市場的知識</a:t>
            </a:r>
          </a:p>
        </p:txBody>
      </p:sp>
      <p:sp>
        <p:nvSpPr>
          <p:cNvPr id="10" name="文字方塊 9"/>
          <p:cNvSpPr txBox="1"/>
          <p:nvPr/>
        </p:nvSpPr>
        <p:spPr>
          <a:xfrm>
            <a:off x="6629400" y="4673059"/>
            <a:ext cx="22860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有實施商業計劃的經驗</a:t>
            </a:r>
          </a:p>
        </p:txBody>
      </p:sp>
    </p:spTree>
    <p:extLst>
      <p:ext uri="{BB962C8B-B14F-4D97-AF65-F5344CB8AC3E}">
        <p14:creationId xmlns:p14="http://schemas.microsoft.com/office/powerpoint/2010/main" val="4510858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Raising Capital</a:t>
            </a:r>
            <a:endParaRPr lang="en-US" dirty="0"/>
          </a:p>
        </p:txBody>
      </p:sp>
      <p:sp>
        <p:nvSpPr>
          <p:cNvPr id="3" name="Content Placeholder 2"/>
          <p:cNvSpPr>
            <a:spLocks noGrp="1"/>
          </p:cNvSpPr>
          <p:nvPr>
            <p:ph idx="1"/>
          </p:nvPr>
        </p:nvSpPr>
        <p:spPr/>
        <p:txBody>
          <a:bodyPr/>
          <a:lstStyle/>
          <a:p>
            <a:pPr>
              <a:spcAft>
                <a:spcPts val="600"/>
              </a:spcAft>
            </a:pPr>
            <a:r>
              <a:rPr lang="en-US" dirty="0" smtClean="0"/>
              <a:t>Seed capital</a:t>
            </a:r>
          </a:p>
          <a:p>
            <a:pPr>
              <a:spcAft>
                <a:spcPts val="600"/>
              </a:spcAft>
            </a:pPr>
            <a:r>
              <a:rPr lang="en-US" dirty="0" smtClean="0"/>
              <a:t>Elevator pitch</a:t>
            </a:r>
          </a:p>
          <a:p>
            <a:pPr>
              <a:spcAft>
                <a:spcPts val="600"/>
              </a:spcAft>
            </a:pPr>
            <a:r>
              <a:rPr lang="en-US" dirty="0" smtClean="0"/>
              <a:t>Traditional sources</a:t>
            </a:r>
          </a:p>
          <a:p>
            <a:pPr lvl="1">
              <a:spcAft>
                <a:spcPts val="600"/>
              </a:spcAft>
            </a:pPr>
            <a:r>
              <a:rPr lang="en-US" dirty="0" smtClean="0"/>
              <a:t>Incubators, angel investors </a:t>
            </a:r>
          </a:p>
          <a:p>
            <a:pPr lvl="1">
              <a:spcAft>
                <a:spcPts val="600"/>
              </a:spcAft>
            </a:pPr>
            <a:r>
              <a:rPr lang="en-US" dirty="0" smtClean="0"/>
              <a:t>Commercial banks, venture capital firms</a:t>
            </a:r>
          </a:p>
          <a:p>
            <a:pPr lvl="1">
              <a:spcAft>
                <a:spcPts val="600"/>
              </a:spcAft>
            </a:pPr>
            <a:r>
              <a:rPr lang="en-US" dirty="0" smtClean="0"/>
              <a:t>Strategic partners</a:t>
            </a:r>
          </a:p>
          <a:p>
            <a:pPr>
              <a:spcAft>
                <a:spcPts val="600"/>
              </a:spcAft>
            </a:pPr>
            <a:r>
              <a:rPr lang="en-US" dirty="0" smtClean="0"/>
              <a:t>Crowdfunding</a:t>
            </a:r>
          </a:p>
          <a:p>
            <a:pPr lvl="1">
              <a:spcAft>
                <a:spcPts val="600"/>
              </a:spcAft>
            </a:pPr>
            <a:r>
              <a:rPr lang="en-US" dirty="0" smtClean="0"/>
              <a:t>JOBS Act </a:t>
            </a:r>
            <a:endParaRPr lang="en-US" dirty="0"/>
          </a:p>
        </p:txBody>
      </p:sp>
      <p:sp>
        <p:nvSpPr>
          <p:cNvPr id="4" name="文字方塊 3"/>
          <p:cNvSpPr txBox="1"/>
          <p:nvPr/>
        </p:nvSpPr>
        <p:spPr>
          <a:xfrm>
            <a:off x="3581400" y="902428"/>
            <a:ext cx="1143000" cy="369332"/>
          </a:xfrm>
          <a:prstGeom prst="rect">
            <a:avLst/>
          </a:prstGeom>
          <a:solidFill>
            <a:srgbClr val="FFFF00"/>
          </a:solidFill>
        </p:spPr>
        <p:txBody>
          <a:bodyPr wrap="square" rtlCol="0">
            <a:spAutoFit/>
          </a:bodyPr>
          <a:lstStyle/>
          <a:p>
            <a:pPr algn="ctr"/>
            <a:r>
              <a:rPr lang="zh-TW" altLang="en-US" dirty="0" smtClean="0">
                <a:latin typeface="標楷體" panose="03000509000000000000" pitchFamily="65" charset="-120"/>
                <a:ea typeface="標楷體" panose="03000509000000000000" pitchFamily="65" charset="-120"/>
              </a:rPr>
              <a:t>籌募資金</a:t>
            </a:r>
            <a:endParaRPr lang="zh-TW" altLang="en-US" dirty="0">
              <a:latin typeface="標楷體" panose="03000509000000000000" pitchFamily="65" charset="-120"/>
              <a:ea typeface="標楷體" panose="03000509000000000000" pitchFamily="65" charset="-120"/>
            </a:endParaRPr>
          </a:p>
        </p:txBody>
      </p:sp>
      <p:sp>
        <p:nvSpPr>
          <p:cNvPr id="5" name="文字方塊 4"/>
          <p:cNvSpPr txBox="1"/>
          <p:nvPr/>
        </p:nvSpPr>
        <p:spPr>
          <a:xfrm>
            <a:off x="2819400" y="1661154"/>
            <a:ext cx="11430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種子資本</a:t>
            </a:r>
          </a:p>
        </p:txBody>
      </p:sp>
      <p:sp>
        <p:nvSpPr>
          <p:cNvPr id="6" name="文字方塊 5"/>
          <p:cNvSpPr txBox="1"/>
          <p:nvPr/>
        </p:nvSpPr>
        <p:spPr>
          <a:xfrm>
            <a:off x="2990850" y="2362200"/>
            <a:ext cx="1504950" cy="338554"/>
          </a:xfrm>
          <a:prstGeom prst="rect">
            <a:avLst/>
          </a:prstGeom>
          <a:solidFill>
            <a:srgbClr val="FFFF00"/>
          </a:solidFill>
        </p:spPr>
        <p:txBody>
          <a:bodyPr wrap="square" rtlCol="0">
            <a:spAutoFit/>
          </a:bodyPr>
          <a:lstStyle/>
          <a:p>
            <a:pPr algn="ctr"/>
            <a:r>
              <a:rPr lang="zh-TW" altLang="en-US" sz="1600" smtClean="0">
                <a:latin typeface="標楷體" panose="03000509000000000000" pitchFamily="65" charset="-120"/>
                <a:ea typeface="標楷體" panose="03000509000000000000" pitchFamily="65" charset="-120"/>
              </a:rPr>
              <a:t>乘坐電梯</a:t>
            </a:r>
            <a:r>
              <a:rPr lang="zh-TW" altLang="en-US" sz="1600" dirty="0">
                <a:latin typeface="標楷體" panose="03000509000000000000" pitchFamily="65" charset="-120"/>
                <a:ea typeface="標楷體" panose="03000509000000000000" pitchFamily="65" charset="-120"/>
              </a:rPr>
              <a:t>間距</a:t>
            </a:r>
          </a:p>
        </p:txBody>
      </p:sp>
      <p:sp>
        <p:nvSpPr>
          <p:cNvPr id="7" name="文字方塊 6"/>
          <p:cNvSpPr txBox="1"/>
          <p:nvPr/>
        </p:nvSpPr>
        <p:spPr>
          <a:xfrm>
            <a:off x="3810000" y="3053721"/>
            <a:ext cx="11430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傳統來源</a:t>
            </a:r>
          </a:p>
        </p:txBody>
      </p:sp>
      <p:sp>
        <p:nvSpPr>
          <p:cNvPr id="8" name="文字方塊 7"/>
          <p:cNvSpPr txBox="1"/>
          <p:nvPr/>
        </p:nvSpPr>
        <p:spPr>
          <a:xfrm>
            <a:off x="4381500" y="3575965"/>
            <a:ext cx="20955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孵化器，天使投資人</a:t>
            </a:r>
          </a:p>
        </p:txBody>
      </p:sp>
      <p:sp>
        <p:nvSpPr>
          <p:cNvPr id="9" name="文字方塊 8"/>
          <p:cNvSpPr txBox="1"/>
          <p:nvPr/>
        </p:nvSpPr>
        <p:spPr>
          <a:xfrm>
            <a:off x="5791200" y="4038600"/>
            <a:ext cx="24384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商業銀行，風險投資公司</a:t>
            </a:r>
          </a:p>
        </p:txBody>
      </p:sp>
      <p:sp>
        <p:nvSpPr>
          <p:cNvPr id="10" name="文字方塊 9"/>
          <p:cNvSpPr txBox="1"/>
          <p:nvPr/>
        </p:nvSpPr>
        <p:spPr>
          <a:xfrm>
            <a:off x="3238500" y="4507242"/>
            <a:ext cx="11430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戰略夥伴</a:t>
            </a:r>
          </a:p>
        </p:txBody>
      </p:sp>
      <p:sp>
        <p:nvSpPr>
          <p:cNvPr id="11" name="文字方塊 10"/>
          <p:cNvSpPr txBox="1"/>
          <p:nvPr/>
        </p:nvSpPr>
        <p:spPr>
          <a:xfrm>
            <a:off x="2990850" y="5147903"/>
            <a:ext cx="66675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眾籌</a:t>
            </a:r>
          </a:p>
        </p:txBody>
      </p:sp>
      <p:sp>
        <p:nvSpPr>
          <p:cNvPr id="12" name="文字方塊 11"/>
          <p:cNvSpPr txBox="1"/>
          <p:nvPr/>
        </p:nvSpPr>
        <p:spPr>
          <a:xfrm>
            <a:off x="2419350" y="5637033"/>
            <a:ext cx="1085850" cy="338554"/>
          </a:xfrm>
          <a:prstGeom prst="rect">
            <a:avLst/>
          </a:prstGeom>
          <a:solidFill>
            <a:srgbClr val="FFFF00"/>
          </a:solidFill>
        </p:spPr>
        <p:txBody>
          <a:bodyPr wrap="square" rtlCol="0">
            <a:spAutoFit/>
          </a:bodyPr>
          <a:lstStyle/>
          <a:p>
            <a:pPr algn="ctr"/>
            <a:r>
              <a:rPr lang="en-US" altLang="zh-TW" sz="1600" dirty="0">
                <a:latin typeface="標楷體" panose="03000509000000000000" pitchFamily="65" charset="-120"/>
                <a:ea typeface="標楷體" panose="03000509000000000000" pitchFamily="65" charset="-120"/>
              </a:rPr>
              <a:t>JOBS</a:t>
            </a:r>
            <a:r>
              <a:rPr lang="zh-TW" altLang="en-US" sz="1600" dirty="0">
                <a:latin typeface="標楷體" panose="03000509000000000000" pitchFamily="65" charset="-120"/>
                <a:ea typeface="標楷體" panose="03000509000000000000" pitchFamily="65" charset="-120"/>
              </a:rPr>
              <a:t>法案</a:t>
            </a:r>
          </a:p>
        </p:txBody>
      </p:sp>
    </p:spTree>
    <p:extLst>
      <p:ext uri="{BB962C8B-B14F-4D97-AF65-F5344CB8AC3E}">
        <p14:creationId xmlns:p14="http://schemas.microsoft.com/office/powerpoint/2010/main" val="9989869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Insight on Business: </a:t>
            </a:r>
            <a:r>
              <a:rPr lang="en-US" altLang="en-US" dirty="0" smtClean="0"/>
              <a:t>Crowdfunding Takes Off</a:t>
            </a:r>
            <a:endParaRPr lang="en-US" dirty="0"/>
          </a:p>
        </p:txBody>
      </p:sp>
      <p:sp>
        <p:nvSpPr>
          <p:cNvPr id="3" name="Content Placeholder 2"/>
          <p:cNvSpPr>
            <a:spLocks noGrp="1"/>
          </p:cNvSpPr>
          <p:nvPr>
            <p:ph idx="1"/>
          </p:nvPr>
        </p:nvSpPr>
        <p:spPr/>
        <p:txBody>
          <a:bodyPr/>
          <a:lstStyle/>
          <a:p>
            <a:pPr>
              <a:spcAft>
                <a:spcPts val="1800"/>
              </a:spcAft>
            </a:pPr>
            <a:r>
              <a:rPr lang="en-US" dirty="0" smtClean="0"/>
              <a:t>Class Discussion</a:t>
            </a:r>
          </a:p>
          <a:p>
            <a:pPr lvl="1">
              <a:spcAft>
                <a:spcPts val="1800"/>
              </a:spcAft>
            </a:pPr>
            <a:r>
              <a:rPr lang="en-US" dirty="0" smtClean="0"/>
              <a:t>What types of projects and companies might be able to most successfully use crowdfunding?</a:t>
            </a:r>
          </a:p>
          <a:p>
            <a:pPr lvl="1">
              <a:spcAft>
                <a:spcPts val="1800"/>
              </a:spcAft>
            </a:pPr>
            <a:r>
              <a:rPr lang="en-US" dirty="0" smtClean="0"/>
              <a:t>Are there any negative aspects to crowdfunding?</a:t>
            </a:r>
          </a:p>
          <a:p>
            <a:pPr lvl="1">
              <a:spcAft>
                <a:spcPts val="1800"/>
              </a:spcAft>
            </a:pPr>
            <a:r>
              <a:rPr lang="en-US" dirty="0" smtClean="0"/>
              <a:t>What obstacles are presented in the use of crowdfunding as a method to fund startups?</a:t>
            </a:r>
            <a:endParaRPr lang="en-US" dirty="0"/>
          </a:p>
        </p:txBody>
      </p:sp>
      <p:sp>
        <p:nvSpPr>
          <p:cNvPr id="4" name="文字方塊 3"/>
          <p:cNvSpPr txBox="1"/>
          <p:nvPr/>
        </p:nvSpPr>
        <p:spPr>
          <a:xfrm>
            <a:off x="1295400" y="889616"/>
            <a:ext cx="2514600" cy="369332"/>
          </a:xfrm>
          <a:prstGeom prst="rect">
            <a:avLst/>
          </a:prstGeom>
          <a:solidFill>
            <a:srgbClr val="FFFF00"/>
          </a:solidFill>
        </p:spPr>
        <p:txBody>
          <a:bodyPr wrap="square" rtlCol="0">
            <a:spAutoFit/>
          </a:bodyPr>
          <a:lstStyle/>
          <a:p>
            <a:r>
              <a:rPr lang="zh-TW" altLang="en-US" dirty="0">
                <a:latin typeface="標楷體" panose="03000509000000000000" pitchFamily="65" charset="-120"/>
                <a:ea typeface="標楷體" panose="03000509000000000000" pitchFamily="65" charset="-120"/>
              </a:rPr>
              <a:t>商業洞察：眾籌起步</a:t>
            </a:r>
          </a:p>
        </p:txBody>
      </p:sp>
      <p:sp>
        <p:nvSpPr>
          <p:cNvPr id="5" name="文字方塊 4"/>
          <p:cNvSpPr txBox="1"/>
          <p:nvPr/>
        </p:nvSpPr>
        <p:spPr>
          <a:xfrm>
            <a:off x="3657600" y="1642693"/>
            <a:ext cx="1295400" cy="369332"/>
          </a:xfrm>
          <a:prstGeom prst="rect">
            <a:avLst/>
          </a:prstGeom>
          <a:solidFill>
            <a:srgbClr val="FFFF00"/>
          </a:solidFill>
        </p:spPr>
        <p:txBody>
          <a:bodyPr wrap="square" rtlCol="0">
            <a:spAutoFit/>
          </a:bodyPr>
          <a:lstStyle/>
          <a:p>
            <a:pPr algn="ctr"/>
            <a:r>
              <a:rPr lang="zh-TW" altLang="en-US" dirty="0">
                <a:latin typeface="標楷體" panose="03000509000000000000" pitchFamily="65" charset="-120"/>
                <a:ea typeface="標楷體" panose="03000509000000000000" pitchFamily="65" charset="-120"/>
              </a:rPr>
              <a:t>課堂討論</a:t>
            </a:r>
          </a:p>
        </p:txBody>
      </p:sp>
      <p:sp>
        <p:nvSpPr>
          <p:cNvPr id="6" name="文字方塊 5"/>
          <p:cNvSpPr txBox="1"/>
          <p:nvPr/>
        </p:nvSpPr>
        <p:spPr>
          <a:xfrm>
            <a:off x="1143000" y="2971800"/>
            <a:ext cx="487680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哪些類型的項目和公司可能能夠最成功地使用眾籌？</a:t>
            </a:r>
          </a:p>
        </p:txBody>
      </p:sp>
      <p:sp>
        <p:nvSpPr>
          <p:cNvPr id="7" name="文字方塊 6"/>
          <p:cNvSpPr txBox="1"/>
          <p:nvPr/>
        </p:nvSpPr>
        <p:spPr>
          <a:xfrm>
            <a:off x="1162050" y="3597902"/>
            <a:ext cx="211455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眾籌有消極方面嗎？</a:t>
            </a:r>
          </a:p>
        </p:txBody>
      </p:sp>
      <p:sp>
        <p:nvSpPr>
          <p:cNvPr id="8" name="文字方塊 7"/>
          <p:cNvSpPr txBox="1"/>
          <p:nvPr/>
        </p:nvSpPr>
        <p:spPr>
          <a:xfrm>
            <a:off x="1162050" y="4478103"/>
            <a:ext cx="4324350" cy="338554"/>
          </a:xfrm>
          <a:prstGeom prst="rect">
            <a:avLst/>
          </a:prstGeom>
          <a:solidFill>
            <a:srgbClr val="FFFF00"/>
          </a:solidFill>
        </p:spPr>
        <p:txBody>
          <a:bodyPr wrap="square" rtlCol="0">
            <a:spAutoFit/>
          </a:bodyPr>
          <a:lstStyle/>
          <a:p>
            <a:pPr algn="ctr"/>
            <a:r>
              <a:rPr lang="zh-TW" altLang="en-US" sz="1600" dirty="0">
                <a:latin typeface="標楷體" panose="03000509000000000000" pitchFamily="65" charset="-120"/>
                <a:ea typeface="標楷體" panose="03000509000000000000" pitchFamily="65" charset="-120"/>
              </a:rPr>
              <a:t>使用眾籌作為資助創業公司的方法有什麼障礙？</a:t>
            </a:r>
          </a:p>
        </p:txBody>
      </p:sp>
    </p:spTree>
    <p:extLst>
      <p:ext uri="{BB962C8B-B14F-4D97-AF65-F5344CB8AC3E}">
        <p14:creationId xmlns:p14="http://schemas.microsoft.com/office/powerpoint/2010/main" val="7867648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Categorizing E-commerce Business Models</a:t>
            </a:r>
            <a:endParaRPr lang="en-US" dirty="0"/>
          </a:p>
        </p:txBody>
      </p:sp>
      <p:sp>
        <p:nvSpPr>
          <p:cNvPr id="3" name="Content Placeholder 2"/>
          <p:cNvSpPr>
            <a:spLocks noGrp="1"/>
          </p:cNvSpPr>
          <p:nvPr>
            <p:ph idx="1"/>
          </p:nvPr>
        </p:nvSpPr>
        <p:spPr>
          <a:xfrm>
            <a:off x="457200" y="1403308"/>
            <a:ext cx="8229600" cy="4525963"/>
          </a:xfrm>
        </p:spPr>
        <p:txBody>
          <a:bodyPr/>
          <a:lstStyle/>
          <a:p>
            <a:r>
              <a:rPr lang="en-US" dirty="0" smtClean="0"/>
              <a:t>No one correct way</a:t>
            </a:r>
          </a:p>
          <a:p>
            <a:r>
              <a:rPr lang="en-US" dirty="0" smtClean="0"/>
              <a:t>Text categorizes according to:</a:t>
            </a:r>
          </a:p>
          <a:p>
            <a:pPr lvl="1"/>
            <a:r>
              <a:rPr lang="en-US" dirty="0" smtClean="0"/>
              <a:t>E-commerce sector (e.g., B2B)</a:t>
            </a:r>
          </a:p>
          <a:p>
            <a:pPr lvl="1"/>
            <a:r>
              <a:rPr lang="en-US" dirty="0" smtClean="0"/>
              <a:t>E-commerce technology (e.g., m-commerce)</a:t>
            </a:r>
          </a:p>
          <a:p>
            <a:pPr>
              <a:spcAft>
                <a:spcPts val="1800"/>
              </a:spcAft>
            </a:pPr>
            <a:r>
              <a:rPr lang="en-US" dirty="0" smtClean="0"/>
              <a:t>Similar models appear in different sectors</a:t>
            </a:r>
          </a:p>
          <a:p>
            <a:r>
              <a:rPr lang="en-US" dirty="0" smtClean="0"/>
              <a:t>Companies may use multiple business models (e.g., eBay)</a:t>
            </a:r>
          </a:p>
          <a:p>
            <a:r>
              <a:rPr lang="en-US" dirty="0" smtClean="0"/>
              <a:t>E-commerce enablers</a:t>
            </a:r>
          </a:p>
          <a:p>
            <a:endParaRPr lang="en-US" dirty="0"/>
          </a:p>
        </p:txBody>
      </p:sp>
      <p:sp>
        <p:nvSpPr>
          <p:cNvPr id="4" name="矩形 3"/>
          <p:cNvSpPr/>
          <p:nvPr/>
        </p:nvSpPr>
        <p:spPr>
          <a:xfrm>
            <a:off x="453452" y="457200"/>
            <a:ext cx="2743200" cy="38222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2000" dirty="0">
                <a:solidFill>
                  <a:schemeClr val="tx1"/>
                </a:solidFill>
                <a:latin typeface="標楷體" panose="03000509000000000000" pitchFamily="65" charset="-120"/>
                <a:ea typeface="標楷體" panose="03000509000000000000" pitchFamily="65" charset="-120"/>
              </a:rPr>
              <a:t>電子商務商業模式分類</a:t>
            </a:r>
            <a:endParaRPr lang="zh-TW" altLang="en-US" sz="2000" dirty="0" smtClean="0">
              <a:solidFill>
                <a:schemeClr val="tx1"/>
              </a:solidFill>
              <a:latin typeface="標楷體" panose="03000509000000000000" pitchFamily="65" charset="-120"/>
              <a:ea typeface="標楷體" panose="03000509000000000000" pitchFamily="65" charset="-120"/>
            </a:endParaRPr>
          </a:p>
        </p:txBody>
      </p:sp>
      <p:sp>
        <p:nvSpPr>
          <p:cNvPr id="5" name="矩形 4"/>
          <p:cNvSpPr/>
          <p:nvPr/>
        </p:nvSpPr>
        <p:spPr>
          <a:xfrm>
            <a:off x="3956934" y="1438181"/>
            <a:ext cx="2601731" cy="38697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zh-TW" altLang="en-US" dirty="0" smtClean="0">
                <a:solidFill>
                  <a:schemeClr val="tx1"/>
                </a:solidFill>
                <a:latin typeface="標楷體" panose="03000509000000000000" pitchFamily="65" charset="-120"/>
                <a:ea typeface="標楷體" panose="03000509000000000000" pitchFamily="65" charset="-120"/>
              </a:rPr>
              <a:t>沒有一個正確的方式</a:t>
            </a:r>
          </a:p>
        </p:txBody>
      </p:sp>
      <p:sp>
        <p:nvSpPr>
          <p:cNvPr id="6" name="矩形 5"/>
          <p:cNvSpPr/>
          <p:nvPr/>
        </p:nvSpPr>
        <p:spPr>
          <a:xfrm>
            <a:off x="6477000" y="2144177"/>
            <a:ext cx="2133600" cy="94519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zh-TW" altLang="en-US" dirty="0" smtClean="0">
                <a:solidFill>
                  <a:schemeClr val="tx1"/>
                </a:solidFill>
                <a:latin typeface="標楷體" panose="03000509000000000000" pitchFamily="65" charset="-120"/>
                <a:ea typeface="標楷體" panose="03000509000000000000" pitchFamily="65" charset="-120"/>
              </a:rPr>
              <a:t>依文件分類</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電子商務</a:t>
            </a:r>
            <a:r>
              <a:rPr lang="zh-TW" altLang="en-US" dirty="0" smtClean="0">
                <a:solidFill>
                  <a:schemeClr val="tx1"/>
                </a:solidFill>
                <a:latin typeface="標楷體" panose="03000509000000000000" pitchFamily="65" charset="-120"/>
                <a:ea typeface="標楷體" panose="03000509000000000000" pitchFamily="65" charset="-120"/>
              </a:rPr>
              <a:t>部門</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電子商務</a:t>
            </a:r>
            <a:r>
              <a:rPr lang="zh-TW" altLang="en-US" dirty="0" smtClean="0">
                <a:solidFill>
                  <a:schemeClr val="tx1"/>
                </a:solidFill>
                <a:latin typeface="標楷體" panose="03000509000000000000" pitchFamily="65" charset="-120"/>
                <a:ea typeface="標楷體" panose="03000509000000000000" pitchFamily="65" charset="-120"/>
              </a:rPr>
              <a:t>技術</a:t>
            </a:r>
            <a:endParaRPr lang="zh-TW" altLang="en-US" dirty="0">
              <a:solidFill>
                <a:schemeClr val="tx1"/>
              </a:solidFill>
              <a:latin typeface="標楷體" panose="03000509000000000000" pitchFamily="65" charset="-120"/>
              <a:ea typeface="標楷體" panose="03000509000000000000" pitchFamily="65" charset="-120"/>
            </a:endParaRPr>
          </a:p>
        </p:txBody>
      </p:sp>
      <p:sp>
        <p:nvSpPr>
          <p:cNvPr id="7" name="矩形 6"/>
          <p:cNvSpPr/>
          <p:nvPr/>
        </p:nvSpPr>
        <p:spPr>
          <a:xfrm>
            <a:off x="2686362" y="4744135"/>
            <a:ext cx="3562038" cy="37327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公司可能會使用多種商業模式</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8" name="矩形 7"/>
          <p:cNvSpPr/>
          <p:nvPr/>
        </p:nvSpPr>
        <p:spPr>
          <a:xfrm>
            <a:off x="689000" y="5739350"/>
            <a:ext cx="2272103" cy="37984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電子商務推動者</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11" name="矩形 10"/>
          <p:cNvSpPr/>
          <p:nvPr/>
        </p:nvSpPr>
        <p:spPr>
          <a:xfrm>
            <a:off x="667374" y="3896095"/>
            <a:ext cx="3619188" cy="37644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類似的模型出現在不同的部門</a:t>
            </a:r>
            <a:endParaRPr lang="zh-TW" altLang="en-US" dirty="0" smtClean="0">
              <a:solidFill>
                <a:schemeClr val="tx1"/>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34468684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B2C Business Models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E-tailer</a:t>
            </a:r>
          </a:p>
          <a:p>
            <a:pPr marL="514350" indent="-514350">
              <a:buFont typeface="+mj-lt"/>
              <a:buAutoNum type="arabicPeriod"/>
            </a:pPr>
            <a:r>
              <a:rPr lang="en-US" dirty="0" smtClean="0"/>
              <a:t>Community provider (social network)</a:t>
            </a:r>
          </a:p>
          <a:p>
            <a:pPr marL="514350" indent="-514350">
              <a:buFont typeface="+mj-lt"/>
              <a:buAutoNum type="arabicPeriod"/>
            </a:pPr>
            <a:r>
              <a:rPr lang="en-US" dirty="0" smtClean="0"/>
              <a:t>Content provider</a:t>
            </a:r>
          </a:p>
          <a:p>
            <a:pPr marL="514350" indent="-514350">
              <a:buFont typeface="+mj-lt"/>
              <a:buAutoNum type="arabicPeriod"/>
            </a:pPr>
            <a:r>
              <a:rPr lang="en-US" dirty="0" smtClean="0"/>
              <a:t>Portal</a:t>
            </a:r>
          </a:p>
          <a:p>
            <a:pPr marL="514350" indent="-514350">
              <a:buFont typeface="+mj-lt"/>
              <a:buAutoNum type="arabicPeriod"/>
            </a:pPr>
            <a:r>
              <a:rPr lang="en-US" dirty="0" smtClean="0"/>
              <a:t>Transaction broker</a:t>
            </a:r>
          </a:p>
          <a:p>
            <a:pPr marL="514350" indent="-514350">
              <a:buFont typeface="+mj-lt"/>
              <a:buAutoNum type="arabicPeriod"/>
            </a:pPr>
            <a:r>
              <a:rPr lang="en-US" dirty="0" smtClean="0"/>
              <a:t>Market creator</a:t>
            </a:r>
          </a:p>
          <a:p>
            <a:pPr marL="514350" indent="-514350">
              <a:buFont typeface="+mj-lt"/>
              <a:buAutoNum type="arabicPeriod"/>
            </a:pPr>
            <a:r>
              <a:rPr lang="en-US" dirty="0" smtClean="0"/>
              <a:t>Service provider</a:t>
            </a:r>
            <a:endParaRPr lang="en-US" dirty="0"/>
          </a:p>
        </p:txBody>
      </p:sp>
      <p:sp>
        <p:nvSpPr>
          <p:cNvPr id="4" name="矩形 3"/>
          <p:cNvSpPr/>
          <p:nvPr/>
        </p:nvSpPr>
        <p:spPr>
          <a:xfrm>
            <a:off x="1937479" y="1629472"/>
            <a:ext cx="1462790" cy="38100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dirty="0">
                <a:solidFill>
                  <a:schemeClr val="tx1"/>
                </a:solidFill>
                <a:latin typeface="標楷體" panose="03000509000000000000" pitchFamily="65" charset="-120"/>
                <a:ea typeface="標楷體" panose="03000509000000000000" pitchFamily="65" charset="-120"/>
              </a:rPr>
              <a:t>電子零售商</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5" name="矩形 4"/>
          <p:cNvSpPr/>
          <p:nvPr/>
        </p:nvSpPr>
        <p:spPr>
          <a:xfrm>
            <a:off x="6528216" y="2166392"/>
            <a:ext cx="2615784" cy="53340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dirty="0">
                <a:solidFill>
                  <a:schemeClr val="tx1"/>
                </a:solidFill>
                <a:latin typeface="標楷體" panose="03000509000000000000" pitchFamily="65" charset="-120"/>
                <a:ea typeface="標楷體" panose="03000509000000000000" pitchFamily="65" charset="-120"/>
              </a:rPr>
              <a:t>社區提供者（社交網絡）</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6" name="矩形 5"/>
          <p:cNvSpPr/>
          <p:nvPr/>
        </p:nvSpPr>
        <p:spPr>
          <a:xfrm>
            <a:off x="3392774" y="2836969"/>
            <a:ext cx="1356610" cy="422536"/>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dirty="0">
                <a:solidFill>
                  <a:schemeClr val="tx1"/>
                </a:solidFill>
                <a:latin typeface="標楷體" panose="03000509000000000000" pitchFamily="65" charset="-120"/>
                <a:ea typeface="標楷體" panose="03000509000000000000" pitchFamily="65" charset="-120"/>
              </a:rPr>
              <a:t>內容提供商</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7" name="矩形 6"/>
          <p:cNvSpPr/>
          <p:nvPr/>
        </p:nvSpPr>
        <p:spPr>
          <a:xfrm>
            <a:off x="1752600" y="3469453"/>
            <a:ext cx="1234190" cy="37748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dirty="0" smtClean="0">
                <a:solidFill>
                  <a:schemeClr val="tx1"/>
                </a:solidFill>
                <a:latin typeface="標楷體" panose="03000509000000000000" pitchFamily="65" charset="-120"/>
                <a:ea typeface="標楷體" panose="03000509000000000000" pitchFamily="65" charset="-120"/>
              </a:rPr>
              <a:t>入口網站</a:t>
            </a:r>
          </a:p>
        </p:txBody>
      </p:sp>
      <p:sp>
        <p:nvSpPr>
          <p:cNvPr id="8" name="矩形 7"/>
          <p:cNvSpPr/>
          <p:nvPr/>
        </p:nvSpPr>
        <p:spPr>
          <a:xfrm>
            <a:off x="3768153" y="4020184"/>
            <a:ext cx="1371600" cy="47609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dirty="0">
                <a:solidFill>
                  <a:schemeClr val="tx1"/>
                </a:solidFill>
                <a:latin typeface="標楷體" panose="03000509000000000000" pitchFamily="65" charset="-120"/>
                <a:ea typeface="標楷體" panose="03000509000000000000" pitchFamily="65" charset="-120"/>
              </a:rPr>
              <a:t>交易經紀人</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9" name="矩形 8"/>
          <p:cNvSpPr/>
          <p:nvPr/>
        </p:nvSpPr>
        <p:spPr>
          <a:xfrm>
            <a:off x="3151682" y="4711935"/>
            <a:ext cx="1396584" cy="38900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dirty="0">
                <a:solidFill>
                  <a:schemeClr val="tx1"/>
                </a:solidFill>
                <a:latin typeface="標楷體" panose="03000509000000000000" pitchFamily="65" charset="-120"/>
                <a:ea typeface="標楷體" panose="03000509000000000000" pitchFamily="65" charset="-120"/>
              </a:rPr>
              <a:t>市場創造者</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10" name="矩形 9"/>
          <p:cNvSpPr/>
          <p:nvPr/>
        </p:nvSpPr>
        <p:spPr>
          <a:xfrm>
            <a:off x="3400269" y="5329845"/>
            <a:ext cx="1381594" cy="461513"/>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dirty="0">
                <a:solidFill>
                  <a:schemeClr val="tx1"/>
                </a:solidFill>
                <a:latin typeface="標楷體" panose="03000509000000000000" pitchFamily="65" charset="-120"/>
                <a:ea typeface="標楷體" panose="03000509000000000000" pitchFamily="65" charset="-120"/>
              </a:rPr>
              <a:t>服務提供者</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11" name="矩形 10"/>
          <p:cNvSpPr/>
          <p:nvPr/>
        </p:nvSpPr>
        <p:spPr>
          <a:xfrm>
            <a:off x="457200" y="263264"/>
            <a:ext cx="1600200" cy="53340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sz="2000" dirty="0">
                <a:solidFill>
                  <a:schemeClr val="tx1"/>
                </a:solidFill>
                <a:latin typeface="標楷體" panose="03000509000000000000" pitchFamily="65" charset="-120"/>
                <a:ea typeface="標楷體" panose="03000509000000000000" pitchFamily="65" charset="-120"/>
              </a:rPr>
              <a:t>B2C</a:t>
            </a:r>
            <a:r>
              <a:rPr lang="zh-TW" altLang="en-US" sz="2000" dirty="0">
                <a:solidFill>
                  <a:schemeClr val="tx1"/>
                </a:solidFill>
                <a:latin typeface="標楷體" panose="03000509000000000000" pitchFamily="65" charset="-120"/>
                <a:ea typeface="標楷體" panose="03000509000000000000" pitchFamily="65" charset="-120"/>
              </a:rPr>
              <a:t>商業模式</a:t>
            </a:r>
            <a:endParaRPr lang="zh-TW" altLang="en-US" sz="2000" dirty="0" smtClean="0">
              <a:solidFill>
                <a:schemeClr val="tx1"/>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41570225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E-commerce 2017  </a:t>
            </a:r>
            <a:br>
              <a:rPr lang="en-US" dirty="0" smtClean="0"/>
            </a:br>
            <a:r>
              <a:rPr lang="en-US" dirty="0" smtClean="0"/>
              <a:t>business. technology. society.</a:t>
            </a:r>
            <a:endParaRPr lang="en-US" dirty="0"/>
          </a:p>
        </p:txBody>
      </p:sp>
      <p:sp>
        <p:nvSpPr>
          <p:cNvPr id="3" name="Text Placeholder 2"/>
          <p:cNvSpPr>
            <a:spLocks noGrp="1"/>
          </p:cNvSpPr>
          <p:nvPr>
            <p:ph type="body" sz="quarter" idx="13"/>
          </p:nvPr>
        </p:nvSpPr>
        <p:spPr>
          <a:xfrm>
            <a:off x="457200" y="1300845"/>
            <a:ext cx="8229600" cy="478970"/>
          </a:xfrm>
        </p:spPr>
        <p:txBody>
          <a:bodyPr/>
          <a:lstStyle/>
          <a:p>
            <a:r>
              <a:rPr lang="en-US" dirty="0" smtClean="0"/>
              <a:t>13</a:t>
            </a:r>
            <a:r>
              <a:rPr lang="en-US" baseline="30000" dirty="0" smtClean="0"/>
              <a:t>th</a:t>
            </a:r>
            <a:r>
              <a:rPr lang="en-US" dirty="0" smtClean="0"/>
              <a:t> edition</a:t>
            </a:r>
            <a:endParaRPr lang="en-US" dirty="0"/>
          </a:p>
        </p:txBody>
      </p:sp>
      <p:sp>
        <p:nvSpPr>
          <p:cNvPr id="4" name="Text Placeholder 3"/>
          <p:cNvSpPr>
            <a:spLocks noGrp="1"/>
          </p:cNvSpPr>
          <p:nvPr>
            <p:ph type="body" sz="quarter" idx="14"/>
          </p:nvPr>
        </p:nvSpPr>
        <p:spPr/>
        <p:txBody>
          <a:bodyPr/>
          <a:lstStyle/>
          <a:p>
            <a:r>
              <a:rPr lang="en-US" dirty="0" smtClean="0"/>
              <a:t>Chapter </a:t>
            </a:r>
            <a:r>
              <a:rPr lang="en-US" dirty="0"/>
              <a:t>2</a:t>
            </a:r>
          </a:p>
        </p:txBody>
      </p:sp>
      <p:sp>
        <p:nvSpPr>
          <p:cNvPr id="5" name="Text Placeholder 4"/>
          <p:cNvSpPr>
            <a:spLocks noGrp="1"/>
          </p:cNvSpPr>
          <p:nvPr>
            <p:ph type="body" sz="quarter" idx="15"/>
          </p:nvPr>
        </p:nvSpPr>
        <p:spPr/>
        <p:txBody>
          <a:bodyPr/>
          <a:lstStyle/>
          <a:p>
            <a:pPr>
              <a:defRPr/>
            </a:pPr>
            <a:r>
              <a:rPr lang="en-US" altLang="en-US" dirty="0">
                <a:effectLst>
                  <a:outerShdw blurRad="38100" dist="38100" dir="2700000" algn="tl">
                    <a:srgbClr val="C0C0C0"/>
                  </a:outerShdw>
                </a:effectLst>
              </a:rPr>
              <a:t>E-commerce Business Models and Concepts</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 y="2057476"/>
            <a:ext cx="2940655" cy="3763885"/>
          </a:xfrm>
          <a:prstGeom prst="rect">
            <a:avLst/>
          </a:prstGeom>
          <a:effectLst>
            <a:outerShdw blurRad="50800" dist="38100" dir="2700000" algn="tl" rotWithShape="0">
              <a:prstClr val="black">
                <a:alpha val="40000"/>
              </a:prstClr>
            </a:outerShdw>
          </a:effectLst>
        </p:spPr>
      </p:pic>
      <p:graphicFrame>
        <p:nvGraphicFramePr>
          <p:cNvPr id="7" name="表格 6"/>
          <p:cNvGraphicFramePr>
            <a:graphicFrameLocks noGrp="1"/>
          </p:cNvGraphicFramePr>
          <p:nvPr>
            <p:extLst>
              <p:ext uri="{D42A27DB-BD31-4B8C-83A1-F6EECF244321}">
                <p14:modId xmlns:p14="http://schemas.microsoft.com/office/powerpoint/2010/main" val="2280456641"/>
              </p:ext>
            </p:extLst>
          </p:nvPr>
        </p:nvGraphicFramePr>
        <p:xfrm>
          <a:off x="5029200" y="4038600"/>
          <a:ext cx="3352800" cy="838200"/>
        </p:xfrm>
        <a:graphic>
          <a:graphicData uri="http://schemas.openxmlformats.org/drawingml/2006/table">
            <a:tbl>
              <a:tblPr firstRow="1" bandRow="1">
                <a:tableStyleId>{3B4B98B0-60AC-42C2-AFA5-B58CD77FA1E5}</a:tableStyleId>
              </a:tblPr>
              <a:tblGrid>
                <a:gridCol w="3352800"/>
              </a:tblGrid>
              <a:tr h="838200">
                <a:tc>
                  <a:txBody>
                    <a:bodyPr/>
                    <a:lstStyle/>
                    <a:p>
                      <a:r>
                        <a:rPr lang="zh-TW" altLang="en-US" sz="2000" b="0" dirty="0" smtClean="0">
                          <a:latin typeface="標楷體" panose="03000509000000000000" pitchFamily="65" charset="-120"/>
                          <a:ea typeface="標楷體" panose="03000509000000000000" pitchFamily="65" charset="-120"/>
                        </a:rPr>
                        <a:t>第二章</a:t>
                      </a:r>
                      <a:endParaRPr lang="en-US" altLang="zh-TW" sz="2000" b="0" dirty="0" smtClean="0">
                        <a:latin typeface="標楷體" panose="03000509000000000000" pitchFamily="65" charset="-120"/>
                        <a:ea typeface="標楷體" panose="03000509000000000000" pitchFamily="65" charset="-120"/>
                      </a:endParaRPr>
                    </a:p>
                    <a:p>
                      <a:r>
                        <a:rPr lang="zh-TW" altLang="en-US" sz="2000" b="0" dirty="0" smtClean="0">
                          <a:latin typeface="標楷體" panose="03000509000000000000" pitchFamily="65" charset="-120"/>
                          <a:ea typeface="標楷體" panose="03000509000000000000" pitchFamily="65" charset="-120"/>
                        </a:rPr>
                        <a:t>電子商務的商業模式與概念</a:t>
                      </a:r>
                      <a:endParaRPr lang="zh-TW" altLang="en-US" sz="2000" b="0" dirty="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spTree>
    <p:extLst>
      <p:ext uri="{BB962C8B-B14F-4D97-AF65-F5344CB8AC3E}">
        <p14:creationId xmlns:p14="http://schemas.microsoft.com/office/powerpoint/2010/main" val="38216901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B2C </a:t>
            </a:r>
            <a:r>
              <a:rPr lang="en-US" dirty="0" smtClean="0"/>
              <a:t>Models: E-tailer</a:t>
            </a:r>
            <a:endParaRPr lang="en-US" dirty="0"/>
          </a:p>
        </p:txBody>
      </p:sp>
      <p:sp>
        <p:nvSpPr>
          <p:cNvPr id="3" name="Content Placeholder 2"/>
          <p:cNvSpPr>
            <a:spLocks noGrp="1"/>
          </p:cNvSpPr>
          <p:nvPr>
            <p:ph idx="1"/>
          </p:nvPr>
        </p:nvSpPr>
        <p:spPr>
          <a:xfrm>
            <a:off x="457200" y="1375049"/>
            <a:ext cx="8229600" cy="4525963"/>
          </a:xfrm>
        </p:spPr>
        <p:txBody>
          <a:bodyPr/>
          <a:lstStyle/>
          <a:p>
            <a:pPr>
              <a:spcAft>
                <a:spcPts val="1800"/>
              </a:spcAft>
            </a:pPr>
            <a:r>
              <a:rPr lang="en-US" dirty="0" smtClean="0"/>
              <a:t>Online version of traditional retailer</a:t>
            </a:r>
          </a:p>
          <a:p>
            <a:pPr>
              <a:spcAft>
                <a:spcPts val="1200"/>
              </a:spcAft>
            </a:pPr>
            <a:r>
              <a:rPr lang="en-US" dirty="0" smtClean="0"/>
              <a:t>Revenue model: Sales</a:t>
            </a:r>
          </a:p>
          <a:p>
            <a:r>
              <a:rPr lang="en-US" dirty="0" smtClean="0"/>
              <a:t>Variations:</a:t>
            </a:r>
          </a:p>
          <a:p>
            <a:pPr lvl="1"/>
            <a:r>
              <a:rPr lang="en-US" dirty="0" smtClean="0"/>
              <a:t>Virtual merchant</a:t>
            </a:r>
          </a:p>
          <a:p>
            <a:pPr lvl="1"/>
            <a:r>
              <a:rPr lang="en-US" dirty="0" smtClean="0"/>
              <a:t>Bricks-and-clicks</a:t>
            </a:r>
          </a:p>
          <a:p>
            <a:pPr lvl="1"/>
            <a:r>
              <a:rPr lang="en-US" dirty="0" smtClean="0"/>
              <a:t>Catalog merchant</a:t>
            </a:r>
          </a:p>
          <a:p>
            <a:pPr lvl="1"/>
            <a:r>
              <a:rPr lang="en-US" dirty="0" smtClean="0"/>
              <a:t>Manufacturer-direct </a:t>
            </a:r>
          </a:p>
          <a:p>
            <a:r>
              <a:rPr lang="en-US" dirty="0" smtClean="0"/>
              <a:t>Low barriers to entry</a:t>
            </a:r>
            <a:endParaRPr lang="en-US" dirty="0"/>
          </a:p>
        </p:txBody>
      </p:sp>
      <p:sp>
        <p:nvSpPr>
          <p:cNvPr id="4" name="矩形 3"/>
          <p:cNvSpPr/>
          <p:nvPr/>
        </p:nvSpPr>
        <p:spPr>
          <a:xfrm>
            <a:off x="457200" y="208917"/>
            <a:ext cx="2743200" cy="53340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sz="2000" dirty="0">
                <a:solidFill>
                  <a:schemeClr val="tx1"/>
                </a:solidFill>
                <a:latin typeface="標楷體" panose="03000509000000000000" pitchFamily="65" charset="-120"/>
                <a:ea typeface="標楷體" panose="03000509000000000000" pitchFamily="65" charset="-120"/>
              </a:rPr>
              <a:t>B2C</a:t>
            </a:r>
            <a:r>
              <a:rPr lang="zh-TW" altLang="en-US" sz="2000" dirty="0">
                <a:solidFill>
                  <a:schemeClr val="tx1"/>
                </a:solidFill>
                <a:latin typeface="標楷體" panose="03000509000000000000" pitchFamily="65" charset="-120"/>
                <a:ea typeface="標楷體" panose="03000509000000000000" pitchFamily="65" charset="-120"/>
              </a:rPr>
              <a:t>型號：電子零售商</a:t>
            </a:r>
            <a:endParaRPr lang="zh-TW" altLang="en-US" sz="2000" dirty="0" smtClean="0">
              <a:solidFill>
                <a:schemeClr val="tx1"/>
              </a:solidFill>
              <a:latin typeface="標楷體" panose="03000509000000000000" pitchFamily="65" charset="-120"/>
              <a:ea typeface="標楷體" panose="03000509000000000000" pitchFamily="65" charset="-120"/>
            </a:endParaRPr>
          </a:p>
        </p:txBody>
      </p:sp>
      <p:sp>
        <p:nvSpPr>
          <p:cNvPr id="5" name="矩形 4"/>
          <p:cNvSpPr/>
          <p:nvPr/>
        </p:nvSpPr>
        <p:spPr>
          <a:xfrm>
            <a:off x="685800" y="1839014"/>
            <a:ext cx="2857500" cy="36015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傳統零售商的在線版本</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6" name="矩形 5"/>
          <p:cNvSpPr/>
          <p:nvPr/>
        </p:nvSpPr>
        <p:spPr>
          <a:xfrm>
            <a:off x="708285" y="2621488"/>
            <a:ext cx="2286000" cy="361391"/>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收入模式：銷售</a:t>
            </a:r>
            <a:endParaRPr lang="zh-TW" altLang="en-US" dirty="0" smtClean="0">
              <a:solidFill>
                <a:schemeClr val="tx1"/>
              </a:solidFill>
              <a:latin typeface="標楷體" panose="03000509000000000000" pitchFamily="65" charset="-120"/>
              <a:ea typeface="標楷體" panose="03000509000000000000" pitchFamily="65" charset="-120"/>
            </a:endParaRPr>
          </a:p>
        </p:txBody>
      </p:sp>
      <p:sp>
        <p:nvSpPr>
          <p:cNvPr id="7" name="矩形 6"/>
          <p:cNvSpPr/>
          <p:nvPr/>
        </p:nvSpPr>
        <p:spPr>
          <a:xfrm>
            <a:off x="3829050" y="3124200"/>
            <a:ext cx="4095750" cy="1443101"/>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smtClean="0">
                <a:solidFill>
                  <a:schemeClr val="tx1"/>
                </a:solidFill>
                <a:latin typeface="標楷體" panose="03000509000000000000" pitchFamily="65" charset="-120"/>
                <a:ea typeface="標楷體" panose="03000509000000000000" pitchFamily="65" charset="-120"/>
              </a:rPr>
              <a:t>變化</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虛擬</a:t>
            </a:r>
            <a:r>
              <a:rPr lang="zh-TW" altLang="en-US" dirty="0" smtClean="0">
                <a:solidFill>
                  <a:schemeClr val="tx1"/>
                </a:solidFill>
                <a:latin typeface="標楷體" panose="03000509000000000000" pitchFamily="65" charset="-120"/>
                <a:ea typeface="標楷體" panose="03000509000000000000" pitchFamily="65" charset="-120"/>
              </a:rPr>
              <a:t>商人</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實體和虛擬商店的多</a:t>
            </a:r>
            <a:r>
              <a:rPr lang="zh-TW" altLang="en-US" dirty="0" smtClean="0">
                <a:solidFill>
                  <a:schemeClr val="tx1"/>
                </a:solidFill>
                <a:latin typeface="標楷體" panose="03000509000000000000" pitchFamily="65" charset="-120"/>
                <a:ea typeface="標楷體" panose="03000509000000000000" pitchFamily="65" charset="-120"/>
              </a:rPr>
              <a:t>通路零售商</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smtClean="0">
                <a:solidFill>
                  <a:schemeClr val="tx1"/>
                </a:solidFill>
                <a:latin typeface="標楷體" panose="03000509000000000000" pitchFamily="65" charset="-120"/>
                <a:ea typeface="標楷體" panose="03000509000000000000" pitchFamily="65" charset="-120"/>
              </a:rPr>
              <a:t>目錄商家</a:t>
            </a:r>
          </a:p>
          <a:p>
            <a:pPr marL="342900" indent="-342900">
              <a:buFont typeface="Wingdings" panose="05000000000000000000" pitchFamily="2" charset="2"/>
              <a:buAutoNum type="circleNumWdWhitePlain"/>
            </a:pPr>
            <a:r>
              <a:rPr lang="zh-TW" altLang="en-US" dirty="0" smtClean="0">
                <a:solidFill>
                  <a:schemeClr val="tx1"/>
                </a:solidFill>
                <a:latin typeface="標楷體" panose="03000509000000000000" pitchFamily="65" charset="-120"/>
                <a:ea typeface="標楷體" panose="03000509000000000000" pitchFamily="65" charset="-120"/>
              </a:rPr>
              <a:t>廠商直銷</a:t>
            </a:r>
            <a:endParaRPr lang="zh-TW" altLang="en-US" dirty="0">
              <a:solidFill>
                <a:schemeClr val="tx1"/>
              </a:solidFill>
              <a:latin typeface="標楷體" panose="03000509000000000000" pitchFamily="65" charset="-120"/>
              <a:ea typeface="標楷體" panose="03000509000000000000" pitchFamily="65" charset="-120"/>
            </a:endParaRPr>
          </a:p>
        </p:txBody>
      </p:sp>
      <p:sp>
        <p:nvSpPr>
          <p:cNvPr id="10" name="矩形 9"/>
          <p:cNvSpPr/>
          <p:nvPr/>
        </p:nvSpPr>
        <p:spPr>
          <a:xfrm>
            <a:off x="4191000" y="5181600"/>
            <a:ext cx="1828800" cy="38100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進入門檻低</a:t>
            </a:r>
            <a:endParaRPr lang="zh-TW" altLang="en-US" dirty="0" smtClean="0">
              <a:solidFill>
                <a:schemeClr val="tx1"/>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61064752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B2C </a:t>
            </a:r>
            <a:r>
              <a:rPr lang="en-US" dirty="0" smtClean="0"/>
              <a:t>Models: Community Provider</a:t>
            </a:r>
            <a:endParaRPr lang="en-US" dirty="0"/>
          </a:p>
        </p:txBody>
      </p:sp>
      <p:sp>
        <p:nvSpPr>
          <p:cNvPr id="3" name="Content Placeholder 2"/>
          <p:cNvSpPr>
            <a:spLocks noGrp="1"/>
          </p:cNvSpPr>
          <p:nvPr>
            <p:ph idx="1"/>
          </p:nvPr>
        </p:nvSpPr>
        <p:spPr/>
        <p:txBody>
          <a:bodyPr/>
          <a:lstStyle/>
          <a:p>
            <a:r>
              <a:rPr lang="en-US" dirty="0" smtClean="0"/>
              <a:t>Provide online environment (social network) where people with similar interests can transact, share content, and communicate </a:t>
            </a:r>
          </a:p>
          <a:p>
            <a:pPr lvl="1">
              <a:spcAft>
                <a:spcPts val="3000"/>
              </a:spcAft>
            </a:pPr>
            <a:r>
              <a:rPr lang="en-US" dirty="0" smtClean="0"/>
              <a:t>Examples: Facebook, LinkedIn, Twitter, Pinterest</a:t>
            </a:r>
          </a:p>
          <a:p>
            <a:r>
              <a:rPr lang="en-US" dirty="0" smtClean="0"/>
              <a:t>Revenue models:</a:t>
            </a:r>
          </a:p>
          <a:p>
            <a:pPr lvl="1"/>
            <a:r>
              <a:rPr lang="en-US" dirty="0" smtClean="0"/>
              <a:t>Typically hybrid, combining </a:t>
            </a:r>
            <a:r>
              <a:rPr lang="en-US" dirty="0" smtClean="0">
                <a:solidFill>
                  <a:srgbClr val="FF0000"/>
                </a:solidFill>
              </a:rPr>
              <a:t>advertising, subscriptions, sales, transaction fees</a:t>
            </a:r>
            <a:r>
              <a:rPr lang="en-US" dirty="0" smtClean="0"/>
              <a:t>, and so on </a:t>
            </a:r>
            <a:endParaRPr lang="en-US" dirty="0"/>
          </a:p>
        </p:txBody>
      </p:sp>
      <p:sp>
        <p:nvSpPr>
          <p:cNvPr id="4" name="矩形 3"/>
          <p:cNvSpPr/>
          <p:nvPr/>
        </p:nvSpPr>
        <p:spPr>
          <a:xfrm>
            <a:off x="457200" y="428471"/>
            <a:ext cx="3657600" cy="313057"/>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2000" dirty="0" smtClean="0">
                <a:solidFill>
                  <a:schemeClr val="tx1"/>
                </a:solidFill>
                <a:latin typeface="標楷體" panose="03000509000000000000" pitchFamily="65" charset="-120"/>
                <a:ea typeface="標楷體" panose="03000509000000000000" pitchFamily="65" charset="-120"/>
              </a:rPr>
              <a:t>企業對</a:t>
            </a:r>
            <a:r>
              <a:rPr lang="zh-TW" altLang="en-US" sz="2000" dirty="0">
                <a:solidFill>
                  <a:schemeClr val="tx1"/>
                </a:solidFill>
                <a:latin typeface="標楷體" panose="03000509000000000000" pitchFamily="65" charset="-120"/>
                <a:ea typeface="標楷體" panose="03000509000000000000" pitchFamily="65" charset="-120"/>
              </a:rPr>
              <a:t>顧客</a:t>
            </a:r>
            <a:r>
              <a:rPr lang="zh-TW" altLang="en-US" sz="2000" dirty="0" smtClean="0">
                <a:solidFill>
                  <a:schemeClr val="tx1"/>
                </a:solidFill>
                <a:latin typeface="標楷體" panose="03000509000000000000" pitchFamily="65" charset="-120"/>
                <a:ea typeface="標楷體" panose="03000509000000000000" pitchFamily="65" charset="-120"/>
              </a:rPr>
              <a:t>模式：</a:t>
            </a:r>
            <a:r>
              <a:rPr lang="zh-TW" altLang="en-US" sz="2000" dirty="0">
                <a:solidFill>
                  <a:schemeClr val="tx1"/>
                </a:solidFill>
                <a:latin typeface="標楷體" panose="03000509000000000000" pitchFamily="65" charset="-120"/>
                <a:ea typeface="標楷體" panose="03000509000000000000" pitchFamily="65" charset="-120"/>
              </a:rPr>
              <a:t>社區提供商</a:t>
            </a:r>
            <a:endParaRPr lang="zh-TW" altLang="en-US" sz="2000" dirty="0" smtClean="0">
              <a:solidFill>
                <a:schemeClr val="tx1"/>
              </a:solidFill>
              <a:latin typeface="標楷體" panose="03000509000000000000" pitchFamily="65" charset="-120"/>
              <a:ea typeface="標楷體" panose="03000509000000000000" pitchFamily="65" charset="-120"/>
            </a:endParaRPr>
          </a:p>
        </p:txBody>
      </p:sp>
      <p:sp>
        <p:nvSpPr>
          <p:cNvPr id="5" name="矩形 4"/>
          <p:cNvSpPr/>
          <p:nvPr/>
        </p:nvSpPr>
        <p:spPr>
          <a:xfrm>
            <a:off x="266700" y="3278070"/>
            <a:ext cx="8610600" cy="585111"/>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提供在線環境（社交網絡），讓有相似興趣的人可以進行交易，分享內容和</a:t>
            </a:r>
            <a:r>
              <a:rPr lang="zh-TW" altLang="en-US" dirty="0" smtClean="0">
                <a:solidFill>
                  <a:schemeClr val="tx1"/>
                </a:solidFill>
                <a:latin typeface="標楷體" panose="03000509000000000000" pitchFamily="65" charset="-120"/>
                <a:ea typeface="標楷體" panose="03000509000000000000" pitchFamily="65" charset="-120"/>
              </a:rPr>
              <a:t>溝通</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例如：</a:t>
            </a:r>
            <a:r>
              <a:rPr lang="en-US" altLang="zh-TW" dirty="0">
                <a:solidFill>
                  <a:schemeClr val="tx1"/>
                </a:solidFill>
                <a:latin typeface="標楷體" panose="03000509000000000000" pitchFamily="65" charset="-120"/>
                <a:ea typeface="標楷體" panose="03000509000000000000" pitchFamily="65" charset="-120"/>
              </a:rPr>
              <a:t>Facebook</a:t>
            </a:r>
            <a:r>
              <a:rPr lang="zh-TW" altLang="en-US" dirty="0">
                <a:solidFill>
                  <a:schemeClr val="tx1"/>
                </a:solidFill>
                <a:latin typeface="標楷體" panose="03000509000000000000" pitchFamily="65" charset="-120"/>
                <a:ea typeface="標楷體" panose="03000509000000000000" pitchFamily="65" charset="-120"/>
              </a:rPr>
              <a:t>，</a:t>
            </a:r>
            <a:r>
              <a:rPr lang="en-US" altLang="zh-TW" dirty="0">
                <a:solidFill>
                  <a:schemeClr val="tx1"/>
                </a:solidFill>
                <a:latin typeface="標楷體" panose="03000509000000000000" pitchFamily="65" charset="-120"/>
                <a:ea typeface="標楷體" panose="03000509000000000000" pitchFamily="65" charset="-120"/>
              </a:rPr>
              <a:t>LinkedIn</a:t>
            </a:r>
            <a:r>
              <a:rPr lang="zh-TW" altLang="en-US" dirty="0">
                <a:solidFill>
                  <a:schemeClr val="tx1"/>
                </a:solidFill>
                <a:latin typeface="標楷體" panose="03000509000000000000" pitchFamily="65" charset="-120"/>
                <a:ea typeface="標楷體" panose="03000509000000000000" pitchFamily="65" charset="-120"/>
              </a:rPr>
              <a:t>，</a:t>
            </a:r>
            <a:r>
              <a:rPr lang="en-US" altLang="zh-TW" dirty="0">
                <a:solidFill>
                  <a:schemeClr val="tx1"/>
                </a:solidFill>
                <a:latin typeface="標楷體" panose="03000509000000000000" pitchFamily="65" charset="-120"/>
                <a:ea typeface="標楷體" panose="03000509000000000000" pitchFamily="65" charset="-120"/>
              </a:rPr>
              <a:t>Twitter</a:t>
            </a:r>
            <a:r>
              <a:rPr lang="zh-TW" altLang="en-US" dirty="0">
                <a:solidFill>
                  <a:schemeClr val="tx1"/>
                </a:solidFill>
                <a:latin typeface="標楷體" panose="03000509000000000000" pitchFamily="65" charset="-120"/>
                <a:ea typeface="標楷體" panose="03000509000000000000" pitchFamily="65" charset="-120"/>
              </a:rPr>
              <a:t>，</a:t>
            </a:r>
            <a:r>
              <a:rPr lang="en-US" altLang="zh-TW" dirty="0" smtClean="0">
                <a:solidFill>
                  <a:schemeClr val="tx1"/>
                </a:solidFill>
                <a:latin typeface="標楷體" panose="03000509000000000000" pitchFamily="65" charset="-120"/>
                <a:ea typeface="標楷體" panose="03000509000000000000" pitchFamily="65" charset="-120"/>
              </a:rPr>
              <a:t>Pinterest</a:t>
            </a:r>
            <a:endParaRPr lang="zh-TW" altLang="en-US" dirty="0">
              <a:solidFill>
                <a:schemeClr val="tx1"/>
              </a:solidFill>
              <a:latin typeface="標楷體" panose="03000509000000000000" pitchFamily="65" charset="-120"/>
              <a:ea typeface="標楷體" panose="03000509000000000000" pitchFamily="65" charset="-120"/>
            </a:endParaRPr>
          </a:p>
        </p:txBody>
      </p:sp>
      <p:sp>
        <p:nvSpPr>
          <p:cNvPr id="8" name="矩形 7"/>
          <p:cNvSpPr/>
          <p:nvPr/>
        </p:nvSpPr>
        <p:spPr>
          <a:xfrm>
            <a:off x="533401" y="5007650"/>
            <a:ext cx="6553200" cy="63114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收入</a:t>
            </a:r>
            <a:r>
              <a:rPr lang="zh-TW" altLang="en-US" dirty="0" smtClean="0">
                <a:solidFill>
                  <a:schemeClr val="tx1"/>
                </a:solidFill>
                <a:latin typeface="標楷體" panose="03000509000000000000" pitchFamily="65" charset="-120"/>
                <a:ea typeface="標楷體" panose="03000509000000000000" pitchFamily="65" charset="-120"/>
              </a:rPr>
              <a:t>模式</a:t>
            </a:r>
            <a:endParaRPr lang="en-US" altLang="zh-TW" dirty="0" smtClean="0">
              <a:solidFill>
                <a:schemeClr val="tx1"/>
              </a:solidFill>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dirty="0" smtClean="0">
                <a:solidFill>
                  <a:schemeClr val="tx1"/>
                </a:solidFill>
                <a:latin typeface="標楷體" panose="03000509000000000000" pitchFamily="65" charset="-120"/>
                <a:ea typeface="標楷體" panose="03000509000000000000" pitchFamily="65" charset="-120"/>
              </a:rPr>
              <a:t>通常</a:t>
            </a:r>
            <a:r>
              <a:rPr lang="zh-TW" altLang="en-US" dirty="0">
                <a:solidFill>
                  <a:schemeClr val="tx1"/>
                </a:solidFill>
                <a:latin typeface="標楷體" panose="03000509000000000000" pitchFamily="65" charset="-120"/>
                <a:ea typeface="標楷體" panose="03000509000000000000" pitchFamily="65" charset="-120"/>
              </a:rPr>
              <a:t>將</a:t>
            </a:r>
            <a:r>
              <a:rPr lang="zh-TW" altLang="en-US" dirty="0" smtClean="0">
                <a:solidFill>
                  <a:schemeClr val="tx1"/>
                </a:solidFill>
                <a:latin typeface="標楷體" panose="03000509000000000000" pitchFamily="65" charset="-120"/>
                <a:ea typeface="標楷體" panose="03000509000000000000" pitchFamily="65" charset="-120"/>
              </a:rPr>
              <a:t>混合、廣告</a:t>
            </a:r>
            <a:r>
              <a:rPr lang="zh-TW" altLang="en-US" dirty="0">
                <a:solidFill>
                  <a:schemeClr val="tx1"/>
                </a:solidFill>
                <a:latin typeface="標楷體" panose="03000509000000000000" pitchFamily="65" charset="-120"/>
                <a:ea typeface="標楷體" panose="03000509000000000000" pitchFamily="65" charset="-120"/>
              </a:rPr>
              <a:t>、</a:t>
            </a:r>
            <a:r>
              <a:rPr lang="zh-TW" altLang="en-US" dirty="0" smtClean="0">
                <a:solidFill>
                  <a:schemeClr val="tx1"/>
                </a:solidFill>
                <a:latin typeface="標楷體" panose="03000509000000000000" pitchFamily="65" charset="-120"/>
                <a:ea typeface="標楷體" panose="03000509000000000000" pitchFamily="65" charset="-120"/>
              </a:rPr>
              <a:t>訂閱</a:t>
            </a:r>
            <a:r>
              <a:rPr lang="zh-TW" altLang="en-US" dirty="0">
                <a:solidFill>
                  <a:schemeClr val="tx1"/>
                </a:solidFill>
                <a:latin typeface="標楷體" panose="03000509000000000000" pitchFamily="65" charset="-120"/>
                <a:ea typeface="標楷體" panose="03000509000000000000" pitchFamily="65" charset="-120"/>
              </a:rPr>
              <a:t>、</a:t>
            </a:r>
            <a:r>
              <a:rPr lang="zh-TW" altLang="en-US" dirty="0" smtClean="0">
                <a:solidFill>
                  <a:schemeClr val="tx1"/>
                </a:solidFill>
                <a:latin typeface="標楷體" panose="03000509000000000000" pitchFamily="65" charset="-120"/>
                <a:ea typeface="標楷體" panose="03000509000000000000" pitchFamily="65" charset="-120"/>
              </a:rPr>
              <a:t>銷售</a:t>
            </a:r>
            <a:r>
              <a:rPr lang="zh-TW" altLang="en-US" dirty="0">
                <a:solidFill>
                  <a:schemeClr val="tx1"/>
                </a:solidFill>
                <a:latin typeface="標楷體" panose="03000509000000000000" pitchFamily="65" charset="-120"/>
                <a:ea typeface="標楷體" panose="03000509000000000000" pitchFamily="65" charset="-120"/>
              </a:rPr>
              <a:t>、</a:t>
            </a:r>
            <a:r>
              <a:rPr lang="zh-TW" altLang="en-US" dirty="0" smtClean="0">
                <a:solidFill>
                  <a:schemeClr val="tx1"/>
                </a:solidFill>
                <a:latin typeface="標楷體" panose="03000509000000000000" pitchFamily="65" charset="-120"/>
                <a:ea typeface="標楷體" panose="03000509000000000000" pitchFamily="65" charset="-120"/>
              </a:rPr>
              <a:t>交易</a:t>
            </a:r>
            <a:r>
              <a:rPr lang="zh-TW" altLang="en-US" dirty="0">
                <a:solidFill>
                  <a:schemeClr val="tx1"/>
                </a:solidFill>
                <a:latin typeface="標楷體" panose="03000509000000000000" pitchFamily="65" charset="-120"/>
                <a:ea typeface="標楷體" panose="03000509000000000000" pitchFamily="65" charset="-120"/>
              </a:rPr>
              <a:t>費用等結合在一起</a:t>
            </a:r>
            <a:endParaRPr lang="zh-TW" altLang="en-US" dirty="0" smtClean="0">
              <a:solidFill>
                <a:schemeClr val="tx1"/>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42673834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B2C </a:t>
            </a:r>
            <a:r>
              <a:rPr lang="en-US" dirty="0" smtClean="0"/>
              <a:t>Models: Content </a:t>
            </a:r>
            <a:r>
              <a:rPr lang="en-US" dirty="0" smtClean="0"/>
              <a:t>Provider</a:t>
            </a:r>
            <a:endParaRPr lang="en-US" dirty="0"/>
          </a:p>
        </p:txBody>
      </p:sp>
      <p:sp>
        <p:nvSpPr>
          <p:cNvPr id="3" name="Content Placeholder 2"/>
          <p:cNvSpPr>
            <a:spLocks noGrp="1"/>
          </p:cNvSpPr>
          <p:nvPr>
            <p:ph idx="1"/>
          </p:nvPr>
        </p:nvSpPr>
        <p:spPr>
          <a:xfrm>
            <a:off x="457200" y="1347655"/>
            <a:ext cx="8229600" cy="4525963"/>
          </a:xfrm>
        </p:spPr>
        <p:txBody>
          <a:bodyPr/>
          <a:lstStyle/>
          <a:p>
            <a:r>
              <a:rPr lang="en-US" dirty="0" smtClean="0"/>
              <a:t>Digital content on the Web:</a:t>
            </a:r>
          </a:p>
          <a:p>
            <a:pPr lvl="1">
              <a:spcAft>
                <a:spcPts val="4800"/>
              </a:spcAft>
            </a:pPr>
            <a:r>
              <a:rPr lang="en-US" dirty="0" smtClean="0"/>
              <a:t>News, music, video, text, artwork</a:t>
            </a:r>
          </a:p>
          <a:p>
            <a:r>
              <a:rPr lang="en-US" dirty="0" smtClean="0"/>
              <a:t>Revenue models: </a:t>
            </a:r>
          </a:p>
          <a:p>
            <a:pPr lvl="1"/>
            <a:r>
              <a:rPr lang="en-US" dirty="0" smtClean="0"/>
              <a:t>Use variety of models, including </a:t>
            </a:r>
            <a:r>
              <a:rPr lang="en-US" dirty="0" smtClean="0">
                <a:solidFill>
                  <a:srgbClr val="FF0000"/>
                </a:solidFill>
              </a:rPr>
              <a:t>advertising, subscription; sales of digital goods</a:t>
            </a:r>
          </a:p>
          <a:p>
            <a:pPr lvl="1">
              <a:spcAft>
                <a:spcPts val="4800"/>
              </a:spcAft>
            </a:pPr>
            <a:r>
              <a:rPr lang="en-US" dirty="0" smtClean="0"/>
              <a:t>Key to success is typically owning the content</a:t>
            </a:r>
          </a:p>
          <a:p>
            <a:r>
              <a:rPr lang="en-US" dirty="0" smtClean="0"/>
              <a:t>Variations:</a:t>
            </a:r>
          </a:p>
          <a:p>
            <a:pPr lvl="1"/>
            <a:r>
              <a:rPr lang="en-US" dirty="0" smtClean="0"/>
              <a:t>Syndication</a:t>
            </a:r>
          </a:p>
          <a:p>
            <a:pPr lvl="1"/>
            <a:r>
              <a:rPr lang="en-US" dirty="0" smtClean="0"/>
              <a:t>Aggregators</a:t>
            </a:r>
            <a:endParaRPr lang="en-US" dirty="0"/>
          </a:p>
        </p:txBody>
      </p:sp>
      <p:sp>
        <p:nvSpPr>
          <p:cNvPr id="4" name="矩形 3"/>
          <p:cNvSpPr/>
          <p:nvPr/>
        </p:nvSpPr>
        <p:spPr>
          <a:xfrm>
            <a:off x="457200" y="287111"/>
            <a:ext cx="2743200" cy="476901"/>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sz="2000" dirty="0">
                <a:solidFill>
                  <a:schemeClr val="tx1"/>
                </a:solidFill>
                <a:latin typeface="標楷體" panose="03000509000000000000" pitchFamily="65" charset="-120"/>
                <a:ea typeface="標楷體" panose="03000509000000000000" pitchFamily="65" charset="-120"/>
              </a:rPr>
              <a:t>B2C</a:t>
            </a:r>
            <a:r>
              <a:rPr lang="zh-TW" altLang="en-US" sz="2000" dirty="0">
                <a:solidFill>
                  <a:schemeClr val="tx1"/>
                </a:solidFill>
                <a:latin typeface="標楷體" panose="03000509000000000000" pitchFamily="65" charset="-120"/>
                <a:ea typeface="標楷體" panose="03000509000000000000" pitchFamily="65" charset="-120"/>
              </a:rPr>
              <a:t>模型：內容提供者</a:t>
            </a:r>
          </a:p>
        </p:txBody>
      </p:sp>
      <p:sp>
        <p:nvSpPr>
          <p:cNvPr id="5" name="矩形 4"/>
          <p:cNvSpPr/>
          <p:nvPr/>
        </p:nvSpPr>
        <p:spPr>
          <a:xfrm>
            <a:off x="457200" y="2180994"/>
            <a:ext cx="4114800" cy="73597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網絡上的數字</a:t>
            </a:r>
            <a:r>
              <a:rPr lang="zh-TW" altLang="en-US" dirty="0" smtClean="0">
                <a:solidFill>
                  <a:schemeClr val="tx1"/>
                </a:solidFill>
                <a:latin typeface="標楷體" panose="03000509000000000000" pitchFamily="65" charset="-120"/>
                <a:ea typeface="標楷體" panose="03000509000000000000" pitchFamily="65" charset="-120"/>
              </a:rPr>
              <a:t>內容</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新聞，音樂，視頻，文字，</a:t>
            </a:r>
            <a:r>
              <a:rPr lang="zh-TW" altLang="en-US" dirty="0" smtClean="0">
                <a:solidFill>
                  <a:schemeClr val="tx1"/>
                </a:solidFill>
                <a:latin typeface="標楷體" panose="03000509000000000000" pitchFamily="65" charset="-120"/>
                <a:ea typeface="標楷體" panose="03000509000000000000" pitchFamily="65" charset="-120"/>
              </a:rPr>
              <a:t>藝術品</a:t>
            </a:r>
            <a:endParaRPr lang="zh-TW" altLang="en-US" dirty="0">
              <a:solidFill>
                <a:schemeClr val="tx1"/>
              </a:solidFill>
              <a:latin typeface="標楷體" panose="03000509000000000000" pitchFamily="65" charset="-120"/>
              <a:ea typeface="標楷體" panose="03000509000000000000" pitchFamily="65" charset="-120"/>
            </a:endParaRPr>
          </a:p>
        </p:txBody>
      </p:sp>
      <p:sp>
        <p:nvSpPr>
          <p:cNvPr id="7" name="矩形 6"/>
          <p:cNvSpPr/>
          <p:nvPr/>
        </p:nvSpPr>
        <p:spPr>
          <a:xfrm>
            <a:off x="381000" y="4466029"/>
            <a:ext cx="5791200" cy="84078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收入</a:t>
            </a:r>
            <a:r>
              <a:rPr lang="zh-TW" altLang="en-US" dirty="0" smtClean="0">
                <a:solidFill>
                  <a:schemeClr val="tx1"/>
                </a:solidFill>
                <a:latin typeface="標楷體" panose="03000509000000000000" pitchFamily="65" charset="-120"/>
                <a:ea typeface="標楷體" panose="03000509000000000000" pitchFamily="65" charset="-120"/>
              </a:rPr>
              <a:t>模型</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使用各種模型，包括廣告，訂閱</a:t>
            </a:r>
            <a:r>
              <a:rPr lang="en-US" altLang="zh-TW" dirty="0">
                <a:solidFill>
                  <a:schemeClr val="tx1"/>
                </a:solidFill>
                <a:latin typeface="標楷體" panose="03000509000000000000" pitchFamily="65" charset="-120"/>
                <a:ea typeface="標楷體" panose="03000509000000000000" pitchFamily="65" charset="-120"/>
              </a:rPr>
              <a:t>; </a:t>
            </a:r>
            <a:r>
              <a:rPr lang="zh-TW" altLang="en-US" dirty="0" smtClean="0">
                <a:solidFill>
                  <a:schemeClr val="tx1"/>
                </a:solidFill>
                <a:latin typeface="標楷體" panose="03000509000000000000" pitchFamily="65" charset="-120"/>
                <a:ea typeface="標楷體" panose="03000509000000000000" pitchFamily="65" charset="-120"/>
              </a:rPr>
              <a:t>數位商品</a:t>
            </a:r>
            <a:r>
              <a:rPr lang="zh-TW" altLang="en-US" dirty="0">
                <a:solidFill>
                  <a:schemeClr val="tx1"/>
                </a:solidFill>
                <a:latin typeface="標楷體" panose="03000509000000000000" pitchFamily="65" charset="-120"/>
                <a:ea typeface="標楷體" panose="03000509000000000000" pitchFamily="65" charset="-120"/>
              </a:rPr>
              <a:t>的銷售</a:t>
            </a: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成功的關鍵通常是擁有</a:t>
            </a:r>
            <a:r>
              <a:rPr lang="zh-TW" altLang="en-US" dirty="0" smtClean="0">
                <a:solidFill>
                  <a:schemeClr val="tx1"/>
                </a:solidFill>
                <a:latin typeface="標楷體" panose="03000509000000000000" pitchFamily="65" charset="-120"/>
                <a:ea typeface="標楷體" panose="03000509000000000000" pitchFamily="65" charset="-120"/>
              </a:rPr>
              <a:t>內容</a:t>
            </a:r>
            <a:endParaRPr lang="zh-TW" altLang="en-US" dirty="0">
              <a:solidFill>
                <a:schemeClr val="tx1"/>
              </a:solidFill>
              <a:latin typeface="標楷體" panose="03000509000000000000" pitchFamily="65" charset="-120"/>
              <a:ea typeface="標楷體" panose="03000509000000000000" pitchFamily="65" charset="-120"/>
            </a:endParaRPr>
          </a:p>
        </p:txBody>
      </p:sp>
      <p:sp>
        <p:nvSpPr>
          <p:cNvPr id="10" name="矩形 9"/>
          <p:cNvSpPr/>
          <p:nvPr/>
        </p:nvSpPr>
        <p:spPr>
          <a:xfrm>
            <a:off x="2743200" y="5461138"/>
            <a:ext cx="1447800" cy="894965"/>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smtClean="0">
                <a:solidFill>
                  <a:schemeClr val="tx1"/>
                </a:solidFill>
                <a:latin typeface="標楷體" panose="03000509000000000000" pitchFamily="65" charset="-120"/>
                <a:ea typeface="標楷體" panose="03000509000000000000" pitchFamily="65" charset="-120"/>
              </a:rPr>
              <a:t>變化</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smtClean="0">
                <a:solidFill>
                  <a:schemeClr val="tx1"/>
                </a:solidFill>
                <a:latin typeface="標楷體" panose="03000509000000000000" pitchFamily="65" charset="-120"/>
                <a:ea typeface="標楷體" panose="03000509000000000000" pitchFamily="65" charset="-120"/>
              </a:rPr>
              <a:t>聯合 </a:t>
            </a:r>
            <a:r>
              <a:rPr lang="en-US" altLang="zh-TW" dirty="0" smtClean="0">
                <a:solidFill>
                  <a:schemeClr val="tx1"/>
                </a:solidFill>
                <a:latin typeface="標楷體" panose="03000509000000000000" pitchFamily="65" charset="-120"/>
                <a:ea typeface="標楷體" panose="03000509000000000000" pitchFamily="65" charset="-120"/>
              </a:rPr>
              <a:t>(RSS)</a:t>
            </a:r>
            <a:endParaRPr lang="zh-TW" altLang="en-US" dirty="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聚合</a:t>
            </a:r>
            <a:r>
              <a:rPr lang="zh-TW" altLang="en-US" dirty="0" smtClean="0">
                <a:solidFill>
                  <a:schemeClr val="tx1"/>
                </a:solidFill>
                <a:latin typeface="標楷體" panose="03000509000000000000" pitchFamily="65" charset="-120"/>
                <a:ea typeface="標楷體" panose="03000509000000000000" pitchFamily="65" charset="-120"/>
              </a:rPr>
              <a:t>器</a:t>
            </a:r>
            <a:endParaRPr lang="zh-TW" altLang="en-US" dirty="0">
              <a:solidFill>
                <a:schemeClr val="tx1"/>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41003724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07720"/>
            <a:ext cx="8229600" cy="1097280"/>
          </a:xfrm>
        </p:spPr>
        <p:txBody>
          <a:bodyPr/>
          <a:lstStyle/>
          <a:p>
            <a:r>
              <a:rPr lang="en-US" dirty="0" smtClean="0"/>
              <a:t>Insight on Technology: </a:t>
            </a:r>
            <a:r>
              <a:rPr lang="en-US" altLang="en-US" dirty="0" smtClean="0"/>
              <a:t>Will the Connected Car Become the Next Hot Entertainment Vehicle?</a:t>
            </a:r>
            <a:endParaRPr lang="en-US" dirty="0"/>
          </a:p>
        </p:txBody>
      </p:sp>
      <p:sp>
        <p:nvSpPr>
          <p:cNvPr id="3" name="Content Placeholder 2"/>
          <p:cNvSpPr>
            <a:spLocks noGrp="1"/>
          </p:cNvSpPr>
          <p:nvPr>
            <p:ph idx="1"/>
          </p:nvPr>
        </p:nvSpPr>
        <p:spPr>
          <a:xfrm>
            <a:off x="457200" y="2179637"/>
            <a:ext cx="8229600" cy="4525963"/>
          </a:xfrm>
        </p:spPr>
        <p:txBody>
          <a:bodyPr/>
          <a:lstStyle/>
          <a:p>
            <a:r>
              <a:rPr lang="en-US" dirty="0" smtClean="0"/>
              <a:t>Class Discussion</a:t>
            </a:r>
          </a:p>
          <a:p>
            <a:pPr lvl="1"/>
            <a:r>
              <a:rPr lang="en-US" dirty="0" smtClean="0"/>
              <a:t>What value does the Internet of Things (IoT) have for businesses?</a:t>
            </a:r>
          </a:p>
          <a:p>
            <a:pPr lvl="1"/>
            <a:r>
              <a:rPr lang="en-US" dirty="0" smtClean="0"/>
              <a:t>What impact might IoT have on the content industry?</a:t>
            </a:r>
          </a:p>
          <a:p>
            <a:pPr lvl="1"/>
            <a:r>
              <a:rPr lang="en-US" dirty="0" smtClean="0"/>
              <a:t>What issues do “connected” cars raise?</a:t>
            </a:r>
            <a:endParaRPr lang="en-US" dirty="0"/>
          </a:p>
        </p:txBody>
      </p:sp>
      <p:sp>
        <p:nvSpPr>
          <p:cNvPr id="4" name="矩形 3"/>
          <p:cNvSpPr/>
          <p:nvPr/>
        </p:nvSpPr>
        <p:spPr>
          <a:xfrm>
            <a:off x="2209800" y="1454397"/>
            <a:ext cx="5791200" cy="38100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TW" altLang="en-US" sz="2000" dirty="0">
                <a:solidFill>
                  <a:schemeClr val="tx1"/>
                </a:solidFill>
                <a:latin typeface="標楷體" panose="03000509000000000000" pitchFamily="65" charset="-120"/>
                <a:ea typeface="標楷體" panose="03000509000000000000" pitchFamily="65" charset="-120"/>
              </a:rPr>
              <a:t>技術洞察：互聯汽車將成為下一個熱門</a:t>
            </a:r>
            <a:r>
              <a:rPr lang="zh-TW" altLang="en-US" sz="2000" dirty="0" smtClean="0">
                <a:solidFill>
                  <a:schemeClr val="tx1"/>
                </a:solidFill>
                <a:latin typeface="標楷體" panose="03000509000000000000" pitchFamily="65" charset="-120"/>
                <a:ea typeface="標楷體" panose="03000509000000000000" pitchFamily="65" charset="-120"/>
              </a:rPr>
              <a:t>娛樂媒介？</a:t>
            </a:r>
            <a:endParaRPr lang="zh-TW" altLang="en-US" sz="2000" dirty="0">
              <a:solidFill>
                <a:schemeClr val="tx1"/>
              </a:solidFill>
              <a:latin typeface="標楷體" panose="03000509000000000000" pitchFamily="65" charset="-120"/>
              <a:ea typeface="標楷體" panose="03000509000000000000" pitchFamily="65" charset="-120"/>
            </a:endParaRPr>
          </a:p>
        </p:txBody>
      </p:sp>
      <p:sp>
        <p:nvSpPr>
          <p:cNvPr id="6" name="矩形 5"/>
          <p:cNvSpPr/>
          <p:nvPr/>
        </p:nvSpPr>
        <p:spPr>
          <a:xfrm>
            <a:off x="457200" y="3962400"/>
            <a:ext cx="4870554" cy="129540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sz="2000" dirty="0">
                <a:solidFill>
                  <a:schemeClr val="tx1"/>
                </a:solidFill>
                <a:latin typeface="標楷體" panose="03000509000000000000" pitchFamily="65" charset="-120"/>
                <a:ea typeface="標楷體" panose="03000509000000000000" pitchFamily="65" charset="-120"/>
              </a:rPr>
              <a:t>課堂討論</a:t>
            </a:r>
          </a:p>
          <a:p>
            <a:r>
              <a:rPr lang="en-US" altLang="zh-TW" sz="2000" dirty="0" smtClean="0">
                <a:solidFill>
                  <a:schemeClr val="tx1"/>
                </a:solidFill>
                <a:latin typeface="標楷體" panose="03000509000000000000" pitchFamily="65" charset="-120"/>
                <a:ea typeface="標楷體" panose="03000509000000000000" pitchFamily="65" charset="-120"/>
              </a:rPr>
              <a:t>-</a:t>
            </a:r>
            <a:r>
              <a:rPr lang="zh-TW" altLang="en-US" sz="2000" dirty="0" smtClean="0">
                <a:solidFill>
                  <a:schemeClr val="tx1"/>
                </a:solidFill>
                <a:latin typeface="標楷體" panose="03000509000000000000" pitchFamily="65" charset="-120"/>
                <a:ea typeface="標楷體" panose="03000509000000000000" pitchFamily="65" charset="-120"/>
              </a:rPr>
              <a:t>物</a:t>
            </a:r>
            <a:r>
              <a:rPr lang="zh-TW" altLang="en-US" sz="2000" dirty="0">
                <a:solidFill>
                  <a:schemeClr val="tx1"/>
                </a:solidFill>
                <a:latin typeface="標楷體" panose="03000509000000000000" pitchFamily="65" charset="-120"/>
                <a:ea typeface="標楷體" panose="03000509000000000000" pitchFamily="65" charset="-120"/>
              </a:rPr>
              <a:t>聯網（</a:t>
            </a:r>
            <a:r>
              <a:rPr lang="en-US" altLang="zh-TW" sz="2000" dirty="0" err="1">
                <a:solidFill>
                  <a:schemeClr val="tx1"/>
                </a:solidFill>
                <a:latin typeface="標楷體" panose="03000509000000000000" pitchFamily="65" charset="-120"/>
                <a:ea typeface="標楷體" panose="03000509000000000000" pitchFamily="65" charset="-120"/>
              </a:rPr>
              <a:t>IoT</a:t>
            </a:r>
            <a:r>
              <a:rPr lang="zh-TW" altLang="en-US" sz="2000" dirty="0">
                <a:solidFill>
                  <a:schemeClr val="tx1"/>
                </a:solidFill>
                <a:latin typeface="標楷體" panose="03000509000000000000" pitchFamily="65" charset="-120"/>
                <a:ea typeface="標楷體" panose="03000509000000000000" pitchFamily="65" charset="-120"/>
              </a:rPr>
              <a:t>）對企業有什麼價值</a:t>
            </a:r>
            <a:r>
              <a:rPr lang="zh-TW" altLang="en-US" sz="2000" dirty="0" smtClean="0">
                <a:solidFill>
                  <a:schemeClr val="tx1"/>
                </a:solidFill>
                <a:latin typeface="標楷體" panose="03000509000000000000" pitchFamily="65" charset="-120"/>
                <a:ea typeface="標楷體" panose="03000509000000000000" pitchFamily="65" charset="-120"/>
              </a:rPr>
              <a:t>？</a:t>
            </a:r>
            <a:r>
              <a:rPr lang="en-US" altLang="zh-TW" sz="2000" dirty="0" smtClean="0">
                <a:solidFill>
                  <a:schemeClr val="tx1"/>
                </a:solidFill>
                <a:latin typeface="標楷體" panose="03000509000000000000" pitchFamily="65" charset="-120"/>
                <a:ea typeface="標楷體" panose="03000509000000000000" pitchFamily="65" charset="-120"/>
              </a:rPr>
              <a:t/>
            </a:r>
            <a:br>
              <a:rPr lang="en-US" altLang="zh-TW" sz="2000" dirty="0" smtClean="0">
                <a:solidFill>
                  <a:schemeClr val="tx1"/>
                </a:solidFill>
                <a:latin typeface="標楷體" panose="03000509000000000000" pitchFamily="65" charset="-120"/>
                <a:ea typeface="標楷體" panose="03000509000000000000" pitchFamily="65" charset="-120"/>
              </a:rPr>
            </a:br>
            <a:r>
              <a:rPr lang="en-US" altLang="zh-TW" sz="2000" dirty="0" smtClean="0">
                <a:solidFill>
                  <a:schemeClr val="tx1"/>
                </a:solidFill>
                <a:latin typeface="標楷體" panose="03000509000000000000" pitchFamily="65" charset="-120"/>
                <a:ea typeface="標楷體" panose="03000509000000000000" pitchFamily="65" charset="-120"/>
              </a:rPr>
              <a:t>-</a:t>
            </a:r>
            <a:r>
              <a:rPr lang="zh-TW" altLang="en-US" sz="2000" dirty="0">
                <a:solidFill>
                  <a:schemeClr val="tx1"/>
                </a:solidFill>
                <a:latin typeface="標楷體" panose="03000509000000000000" pitchFamily="65" charset="-120"/>
                <a:ea typeface="標楷體" panose="03000509000000000000" pitchFamily="65" charset="-120"/>
              </a:rPr>
              <a:t>物聯網對</a:t>
            </a:r>
            <a:r>
              <a:rPr lang="zh-TW" altLang="en-US" sz="2000" dirty="0" smtClean="0">
                <a:solidFill>
                  <a:schemeClr val="tx1"/>
                </a:solidFill>
                <a:latin typeface="標楷體" panose="03000509000000000000" pitchFamily="65" charset="-120"/>
                <a:ea typeface="標楷體" panose="03000509000000000000" pitchFamily="65" charset="-120"/>
              </a:rPr>
              <a:t>內容行業</a:t>
            </a:r>
            <a:r>
              <a:rPr lang="zh-TW" altLang="en-US" sz="2000" dirty="0">
                <a:solidFill>
                  <a:schemeClr val="tx1"/>
                </a:solidFill>
                <a:latin typeface="標楷體" panose="03000509000000000000" pitchFamily="65" charset="-120"/>
                <a:ea typeface="標楷體" panose="03000509000000000000" pitchFamily="65" charset="-120"/>
              </a:rPr>
              <a:t>可能有什麼影響</a:t>
            </a:r>
            <a:r>
              <a:rPr lang="zh-TW" altLang="en-US" sz="2000" dirty="0" smtClean="0">
                <a:solidFill>
                  <a:schemeClr val="tx1"/>
                </a:solidFill>
                <a:latin typeface="標楷體" panose="03000509000000000000" pitchFamily="65" charset="-120"/>
                <a:ea typeface="標楷體" panose="03000509000000000000" pitchFamily="65" charset="-120"/>
              </a:rPr>
              <a:t>？</a:t>
            </a:r>
            <a:r>
              <a:rPr lang="en-US" altLang="zh-TW" sz="2000" dirty="0" smtClean="0">
                <a:solidFill>
                  <a:schemeClr val="tx1"/>
                </a:solidFill>
                <a:latin typeface="標楷體" panose="03000509000000000000" pitchFamily="65" charset="-120"/>
                <a:ea typeface="標楷體" panose="03000509000000000000" pitchFamily="65" charset="-120"/>
              </a:rPr>
              <a:t/>
            </a:r>
            <a:br>
              <a:rPr lang="en-US" altLang="zh-TW" sz="2000" dirty="0" smtClean="0">
                <a:solidFill>
                  <a:schemeClr val="tx1"/>
                </a:solidFill>
                <a:latin typeface="標楷體" panose="03000509000000000000" pitchFamily="65" charset="-120"/>
                <a:ea typeface="標楷體" panose="03000509000000000000" pitchFamily="65" charset="-120"/>
              </a:rPr>
            </a:br>
            <a:r>
              <a:rPr lang="en-US" altLang="zh-TW" sz="2000" dirty="0" smtClean="0">
                <a:solidFill>
                  <a:schemeClr val="tx1"/>
                </a:solidFill>
                <a:latin typeface="標楷體" panose="03000509000000000000" pitchFamily="65" charset="-120"/>
                <a:ea typeface="標楷體" panose="03000509000000000000" pitchFamily="65" charset="-120"/>
              </a:rPr>
              <a:t>-</a:t>
            </a:r>
            <a:r>
              <a:rPr lang="zh-TW" altLang="en-US" sz="2000" dirty="0">
                <a:solidFill>
                  <a:schemeClr val="tx1"/>
                </a:solidFill>
                <a:latin typeface="標楷體" panose="03000509000000000000" pitchFamily="65" charset="-120"/>
                <a:ea typeface="標楷體" panose="03000509000000000000" pitchFamily="65" charset="-120"/>
              </a:rPr>
              <a:t>“連接”汽車引發了哪些問題？</a:t>
            </a:r>
          </a:p>
        </p:txBody>
      </p:sp>
    </p:spTree>
    <p:extLst>
      <p:ext uri="{BB962C8B-B14F-4D97-AF65-F5344CB8AC3E}">
        <p14:creationId xmlns:p14="http://schemas.microsoft.com/office/powerpoint/2010/main" val="7526825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B2C </a:t>
            </a:r>
            <a:r>
              <a:rPr lang="en-US" dirty="0" smtClean="0"/>
              <a:t>Business Models: Portal</a:t>
            </a:r>
            <a:endParaRPr lang="en-US" dirty="0"/>
          </a:p>
        </p:txBody>
      </p:sp>
      <p:sp>
        <p:nvSpPr>
          <p:cNvPr id="3" name="Content Placeholder 2"/>
          <p:cNvSpPr>
            <a:spLocks noGrp="1"/>
          </p:cNvSpPr>
          <p:nvPr>
            <p:ph idx="1"/>
          </p:nvPr>
        </p:nvSpPr>
        <p:spPr>
          <a:xfrm>
            <a:off x="460948" y="1444120"/>
            <a:ext cx="8229600" cy="4525963"/>
          </a:xfrm>
        </p:spPr>
        <p:txBody>
          <a:bodyPr/>
          <a:lstStyle/>
          <a:p>
            <a:r>
              <a:rPr lang="en-US" dirty="0" smtClean="0"/>
              <a:t>Search plus an integrated package of content and services</a:t>
            </a:r>
          </a:p>
          <a:p>
            <a:r>
              <a:rPr lang="en-US" dirty="0" smtClean="0"/>
              <a:t>Revenue models: </a:t>
            </a:r>
          </a:p>
          <a:p>
            <a:pPr lvl="1">
              <a:spcAft>
                <a:spcPts val="4800"/>
              </a:spcAft>
            </a:pPr>
            <a:r>
              <a:rPr lang="en-US" dirty="0" smtClean="0"/>
              <a:t>Advertising, referral fees, transaction fees, subscriptions for premium services</a:t>
            </a:r>
          </a:p>
          <a:p>
            <a:r>
              <a:rPr lang="en-US" dirty="0" smtClean="0"/>
              <a:t>Variations: </a:t>
            </a:r>
          </a:p>
          <a:p>
            <a:pPr lvl="1"/>
            <a:r>
              <a:rPr lang="en-US" dirty="0" smtClean="0"/>
              <a:t>Horizontal/general</a:t>
            </a:r>
          </a:p>
          <a:p>
            <a:pPr lvl="1"/>
            <a:r>
              <a:rPr lang="en-US" dirty="0" smtClean="0"/>
              <a:t>Vertical/specialized (vortal)</a:t>
            </a:r>
          </a:p>
          <a:p>
            <a:pPr lvl="1"/>
            <a:r>
              <a:rPr lang="en-US" dirty="0" smtClean="0"/>
              <a:t>Search</a:t>
            </a:r>
            <a:endParaRPr lang="en-US" dirty="0"/>
          </a:p>
        </p:txBody>
      </p:sp>
      <p:sp>
        <p:nvSpPr>
          <p:cNvPr id="4" name="矩形 3"/>
          <p:cNvSpPr/>
          <p:nvPr/>
        </p:nvSpPr>
        <p:spPr>
          <a:xfrm>
            <a:off x="381000" y="346840"/>
            <a:ext cx="2438400" cy="429663"/>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sz="2000" dirty="0">
                <a:solidFill>
                  <a:schemeClr val="tx1"/>
                </a:solidFill>
                <a:latin typeface="標楷體" panose="03000509000000000000" pitchFamily="65" charset="-120"/>
                <a:ea typeface="標楷體" panose="03000509000000000000" pitchFamily="65" charset="-120"/>
              </a:rPr>
              <a:t>B2C</a:t>
            </a:r>
            <a:r>
              <a:rPr lang="zh-TW" altLang="en-US" sz="2000" dirty="0">
                <a:solidFill>
                  <a:schemeClr val="tx1"/>
                </a:solidFill>
                <a:latin typeface="標楷體" panose="03000509000000000000" pitchFamily="65" charset="-120"/>
                <a:ea typeface="標楷體" panose="03000509000000000000" pitchFamily="65" charset="-120"/>
              </a:rPr>
              <a:t>商業模式：門戶</a:t>
            </a:r>
          </a:p>
        </p:txBody>
      </p:sp>
      <p:sp>
        <p:nvSpPr>
          <p:cNvPr id="5" name="矩形 4"/>
          <p:cNvSpPr/>
          <p:nvPr/>
        </p:nvSpPr>
        <p:spPr>
          <a:xfrm>
            <a:off x="2087380" y="1962087"/>
            <a:ext cx="3581400" cy="382061"/>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搜索以及內容和服務的集成包</a:t>
            </a:r>
          </a:p>
        </p:txBody>
      </p:sp>
      <p:sp>
        <p:nvSpPr>
          <p:cNvPr id="6" name="矩形 5"/>
          <p:cNvSpPr/>
          <p:nvPr/>
        </p:nvSpPr>
        <p:spPr>
          <a:xfrm>
            <a:off x="525905" y="3705882"/>
            <a:ext cx="5105400" cy="61292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收入</a:t>
            </a:r>
            <a:r>
              <a:rPr lang="zh-TW" altLang="en-US" dirty="0" smtClean="0">
                <a:solidFill>
                  <a:schemeClr val="tx1"/>
                </a:solidFill>
                <a:latin typeface="標楷體" panose="03000509000000000000" pitchFamily="65" charset="-120"/>
                <a:ea typeface="標楷體" panose="03000509000000000000" pitchFamily="65" charset="-120"/>
              </a:rPr>
              <a:t>模式</a:t>
            </a:r>
            <a:endParaRPr lang="en-US" altLang="zh-TW" dirty="0" smtClean="0">
              <a:solidFill>
                <a:schemeClr val="tx1"/>
              </a:solidFill>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廣告，推介費用，交易費用，優質服務</a:t>
            </a:r>
            <a:r>
              <a:rPr lang="zh-TW" altLang="en-US" dirty="0" smtClean="0">
                <a:solidFill>
                  <a:schemeClr val="tx1"/>
                </a:solidFill>
                <a:latin typeface="標楷體" panose="03000509000000000000" pitchFamily="65" charset="-120"/>
                <a:ea typeface="標楷體" panose="03000509000000000000" pitchFamily="65" charset="-120"/>
              </a:rPr>
              <a:t>訂閱</a:t>
            </a:r>
            <a:endParaRPr lang="zh-TW" altLang="en-US" dirty="0">
              <a:solidFill>
                <a:schemeClr val="tx1"/>
              </a:solidFill>
              <a:latin typeface="標楷體" panose="03000509000000000000" pitchFamily="65" charset="-120"/>
              <a:ea typeface="標楷體" panose="03000509000000000000" pitchFamily="65" charset="-120"/>
            </a:endParaRPr>
          </a:p>
        </p:txBody>
      </p:sp>
      <p:sp>
        <p:nvSpPr>
          <p:cNvPr id="8" name="矩形 7"/>
          <p:cNvSpPr/>
          <p:nvPr/>
        </p:nvSpPr>
        <p:spPr>
          <a:xfrm>
            <a:off x="4419600" y="4708704"/>
            <a:ext cx="3097343" cy="124638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smtClean="0">
                <a:solidFill>
                  <a:schemeClr val="tx1"/>
                </a:solidFill>
                <a:latin typeface="標楷體" panose="03000509000000000000" pitchFamily="65" charset="-120"/>
                <a:ea typeface="標楷體" panose="03000509000000000000" pitchFamily="65" charset="-120"/>
              </a:rPr>
              <a:t>變化</a:t>
            </a:r>
            <a:endParaRPr lang="en-US" altLang="zh-TW" dirty="0" smtClean="0">
              <a:solidFill>
                <a:schemeClr val="tx1"/>
              </a:solidFill>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水平</a:t>
            </a:r>
            <a:r>
              <a:rPr lang="en-US" altLang="zh-TW" dirty="0">
                <a:solidFill>
                  <a:schemeClr val="tx1"/>
                </a:solidFill>
                <a:latin typeface="標楷體" panose="03000509000000000000" pitchFamily="65" charset="-120"/>
                <a:ea typeface="標楷體" panose="03000509000000000000" pitchFamily="65" charset="-120"/>
              </a:rPr>
              <a:t>/</a:t>
            </a:r>
            <a:r>
              <a:rPr lang="zh-TW" altLang="en-US" dirty="0">
                <a:solidFill>
                  <a:schemeClr val="tx1"/>
                </a:solidFill>
                <a:latin typeface="標楷體" panose="03000509000000000000" pitchFamily="65" charset="-120"/>
                <a:ea typeface="標楷體" panose="03000509000000000000" pitchFamily="65" charset="-120"/>
              </a:rPr>
              <a:t>一般</a:t>
            </a:r>
          </a:p>
          <a:p>
            <a:pPr marL="457200" indent="-4572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垂直</a:t>
            </a:r>
            <a:r>
              <a:rPr lang="en-US" altLang="zh-TW" dirty="0">
                <a:solidFill>
                  <a:schemeClr val="tx1"/>
                </a:solidFill>
                <a:latin typeface="標楷體" panose="03000509000000000000" pitchFamily="65" charset="-120"/>
                <a:ea typeface="標楷體" panose="03000509000000000000" pitchFamily="65" charset="-120"/>
              </a:rPr>
              <a:t>/</a:t>
            </a:r>
            <a:r>
              <a:rPr lang="zh-TW" altLang="en-US" dirty="0">
                <a:solidFill>
                  <a:schemeClr val="tx1"/>
                </a:solidFill>
                <a:latin typeface="標楷體" panose="03000509000000000000" pitchFamily="65" charset="-120"/>
                <a:ea typeface="標楷體" panose="03000509000000000000" pitchFamily="65" charset="-120"/>
              </a:rPr>
              <a:t>專用（入口網址</a:t>
            </a:r>
            <a:r>
              <a:rPr lang="zh-TW" altLang="en-US" dirty="0" smtClean="0">
                <a:solidFill>
                  <a:schemeClr val="tx1"/>
                </a:solidFill>
                <a:latin typeface="標楷體" panose="03000509000000000000" pitchFamily="65" charset="-120"/>
                <a:ea typeface="標楷體" panose="03000509000000000000" pitchFamily="65" charset="-120"/>
              </a:rPr>
              <a:t>）</a:t>
            </a:r>
            <a:endParaRPr lang="en-US" altLang="zh-TW" dirty="0" smtClean="0">
              <a:solidFill>
                <a:schemeClr val="tx1"/>
              </a:solidFill>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dirty="0" smtClean="0">
                <a:solidFill>
                  <a:schemeClr val="tx1"/>
                </a:solidFill>
                <a:latin typeface="標楷體" panose="03000509000000000000" pitchFamily="65" charset="-120"/>
                <a:ea typeface="標楷體" panose="03000509000000000000" pitchFamily="65" charset="-120"/>
              </a:rPr>
              <a:t>搜索</a:t>
            </a:r>
            <a:endParaRPr lang="en-US" altLang="zh-TW" dirty="0" smtClean="0">
              <a:solidFill>
                <a:schemeClr val="tx1"/>
              </a:solidFill>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32445040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B2C </a:t>
            </a:r>
            <a:r>
              <a:rPr lang="en-US" dirty="0" smtClean="0"/>
              <a:t>Models: Transaction Broker</a:t>
            </a:r>
            <a:endParaRPr lang="en-US" dirty="0"/>
          </a:p>
        </p:txBody>
      </p:sp>
      <p:sp>
        <p:nvSpPr>
          <p:cNvPr id="3" name="Content Placeholder 2"/>
          <p:cNvSpPr>
            <a:spLocks noGrp="1"/>
          </p:cNvSpPr>
          <p:nvPr>
            <p:ph idx="1"/>
          </p:nvPr>
        </p:nvSpPr>
        <p:spPr>
          <a:xfrm>
            <a:off x="381000" y="1312652"/>
            <a:ext cx="8229600" cy="4525963"/>
          </a:xfrm>
        </p:spPr>
        <p:txBody>
          <a:bodyPr/>
          <a:lstStyle/>
          <a:p>
            <a:r>
              <a:rPr lang="en-US" altLang="en-US" dirty="0" smtClean="0"/>
              <a:t>Process online transactions for consumers</a:t>
            </a:r>
          </a:p>
          <a:p>
            <a:pPr lvl="1">
              <a:spcAft>
                <a:spcPts val="4200"/>
              </a:spcAft>
            </a:pPr>
            <a:r>
              <a:rPr lang="en-US" altLang="en-US" dirty="0" smtClean="0"/>
              <a:t>Primary value proposition—saving time and money</a:t>
            </a:r>
          </a:p>
          <a:p>
            <a:r>
              <a:rPr lang="en-US" altLang="en-US" dirty="0" smtClean="0"/>
              <a:t>Revenue model: </a:t>
            </a:r>
          </a:p>
          <a:p>
            <a:pPr lvl="1"/>
            <a:r>
              <a:rPr lang="en-US" altLang="en-US" dirty="0" smtClean="0"/>
              <a:t>Transaction fees</a:t>
            </a:r>
          </a:p>
          <a:p>
            <a:r>
              <a:rPr lang="en-US" altLang="en-US" dirty="0" smtClean="0"/>
              <a:t>Industries using this model:</a:t>
            </a:r>
          </a:p>
          <a:p>
            <a:pPr lvl="1"/>
            <a:r>
              <a:rPr lang="en-US" altLang="en-US" dirty="0" smtClean="0"/>
              <a:t>Financial services</a:t>
            </a:r>
          </a:p>
          <a:p>
            <a:pPr lvl="1"/>
            <a:r>
              <a:rPr lang="en-US" altLang="en-US" dirty="0" smtClean="0"/>
              <a:t>Travel services</a:t>
            </a:r>
          </a:p>
          <a:p>
            <a:pPr lvl="1"/>
            <a:r>
              <a:rPr lang="en-US" altLang="en-US" dirty="0" smtClean="0"/>
              <a:t>Job placement services</a:t>
            </a:r>
            <a:endParaRPr lang="en-US" altLang="en-US" dirty="0"/>
          </a:p>
        </p:txBody>
      </p:sp>
      <p:sp>
        <p:nvSpPr>
          <p:cNvPr id="4" name="矩形 3"/>
          <p:cNvSpPr/>
          <p:nvPr/>
        </p:nvSpPr>
        <p:spPr>
          <a:xfrm>
            <a:off x="381000" y="435662"/>
            <a:ext cx="2743200" cy="340841"/>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sz="2000" dirty="0">
                <a:solidFill>
                  <a:schemeClr val="tx1"/>
                </a:solidFill>
                <a:latin typeface="標楷體" panose="03000509000000000000" pitchFamily="65" charset="-120"/>
                <a:ea typeface="標楷體" panose="03000509000000000000" pitchFamily="65" charset="-120"/>
              </a:rPr>
              <a:t>B2C</a:t>
            </a:r>
            <a:r>
              <a:rPr lang="zh-TW" altLang="en-US" sz="2000" dirty="0">
                <a:solidFill>
                  <a:schemeClr val="tx1"/>
                </a:solidFill>
                <a:latin typeface="標楷體" panose="03000509000000000000" pitchFamily="65" charset="-120"/>
                <a:ea typeface="標楷體" panose="03000509000000000000" pitchFamily="65" charset="-120"/>
              </a:rPr>
              <a:t>模型：交易經紀人</a:t>
            </a:r>
          </a:p>
        </p:txBody>
      </p:sp>
      <p:sp>
        <p:nvSpPr>
          <p:cNvPr id="7" name="矩形 6"/>
          <p:cNvSpPr/>
          <p:nvPr/>
        </p:nvSpPr>
        <p:spPr>
          <a:xfrm>
            <a:off x="457200" y="2233158"/>
            <a:ext cx="4648200" cy="568603"/>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為消費者處理在線</a:t>
            </a:r>
            <a:r>
              <a:rPr lang="zh-TW" altLang="en-US" dirty="0" smtClean="0">
                <a:solidFill>
                  <a:schemeClr val="tx1"/>
                </a:solidFill>
                <a:latin typeface="標楷體" panose="03000509000000000000" pitchFamily="65" charset="-120"/>
                <a:ea typeface="標楷體" panose="03000509000000000000" pitchFamily="65" charset="-120"/>
              </a:rPr>
              <a:t>交易</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主要價值主張 </a:t>
            </a:r>
            <a:r>
              <a:rPr lang="en-US" altLang="zh-TW" dirty="0">
                <a:solidFill>
                  <a:schemeClr val="tx1"/>
                </a:solidFill>
                <a:latin typeface="標楷體" panose="03000509000000000000" pitchFamily="65" charset="-120"/>
                <a:ea typeface="標楷體" panose="03000509000000000000" pitchFamily="65" charset="-120"/>
              </a:rPr>
              <a:t>- </a:t>
            </a:r>
            <a:r>
              <a:rPr lang="zh-TW" altLang="en-US" dirty="0">
                <a:solidFill>
                  <a:schemeClr val="tx1"/>
                </a:solidFill>
                <a:latin typeface="標楷體" panose="03000509000000000000" pitchFamily="65" charset="-120"/>
                <a:ea typeface="標楷體" panose="03000509000000000000" pitchFamily="65" charset="-120"/>
              </a:rPr>
              <a:t>節省時間和</a:t>
            </a:r>
            <a:r>
              <a:rPr lang="zh-TW" altLang="en-US" dirty="0" smtClean="0">
                <a:solidFill>
                  <a:schemeClr val="tx1"/>
                </a:solidFill>
                <a:latin typeface="標楷體" panose="03000509000000000000" pitchFamily="65" charset="-120"/>
                <a:ea typeface="標楷體" panose="03000509000000000000" pitchFamily="65" charset="-120"/>
              </a:rPr>
              <a:t>金錢</a:t>
            </a:r>
            <a:endParaRPr lang="zh-TW" altLang="en-US" dirty="0">
              <a:solidFill>
                <a:schemeClr val="tx1"/>
              </a:solidFill>
              <a:latin typeface="標楷體" panose="03000509000000000000" pitchFamily="65" charset="-120"/>
              <a:ea typeface="標楷體" panose="03000509000000000000" pitchFamily="65" charset="-120"/>
            </a:endParaRPr>
          </a:p>
        </p:txBody>
      </p:sp>
      <p:sp>
        <p:nvSpPr>
          <p:cNvPr id="9" name="矩形 8"/>
          <p:cNvSpPr/>
          <p:nvPr/>
        </p:nvSpPr>
        <p:spPr>
          <a:xfrm>
            <a:off x="3429000" y="3039705"/>
            <a:ext cx="1676400" cy="63728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收入</a:t>
            </a:r>
            <a:r>
              <a:rPr lang="zh-TW" altLang="en-US" dirty="0" smtClean="0">
                <a:solidFill>
                  <a:schemeClr val="tx1"/>
                </a:solidFill>
                <a:latin typeface="標楷體" panose="03000509000000000000" pitchFamily="65" charset="-120"/>
                <a:ea typeface="標楷體" panose="03000509000000000000" pitchFamily="65" charset="-120"/>
              </a:rPr>
              <a:t>模式</a:t>
            </a:r>
            <a:endParaRPr lang="en-US" altLang="zh-TW" dirty="0" smtClean="0">
              <a:solidFill>
                <a:schemeClr val="tx1"/>
              </a:solidFill>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dirty="0">
                <a:solidFill>
                  <a:schemeClr val="tx1"/>
                </a:solidFill>
                <a:latin typeface="標楷體" panose="03000509000000000000" pitchFamily="65" charset="-120"/>
                <a:ea typeface="標楷體" panose="03000509000000000000" pitchFamily="65" charset="-120"/>
              </a:rPr>
              <a:t>交易</a:t>
            </a:r>
            <a:r>
              <a:rPr lang="zh-TW" altLang="en-US" dirty="0" smtClean="0">
                <a:solidFill>
                  <a:schemeClr val="tx1"/>
                </a:solidFill>
                <a:latin typeface="標楷體" panose="03000509000000000000" pitchFamily="65" charset="-120"/>
                <a:ea typeface="標楷體" panose="03000509000000000000" pitchFamily="65" charset="-120"/>
              </a:rPr>
              <a:t>費用</a:t>
            </a:r>
            <a:endParaRPr lang="zh-TW" altLang="en-US" dirty="0">
              <a:solidFill>
                <a:schemeClr val="tx1"/>
              </a:solidFill>
              <a:latin typeface="標楷體" panose="03000509000000000000" pitchFamily="65" charset="-120"/>
              <a:ea typeface="標楷體" panose="03000509000000000000" pitchFamily="65" charset="-120"/>
            </a:endParaRPr>
          </a:p>
        </p:txBody>
      </p:sp>
      <p:sp>
        <p:nvSpPr>
          <p:cNvPr id="11" name="矩形 10"/>
          <p:cNvSpPr/>
          <p:nvPr/>
        </p:nvSpPr>
        <p:spPr>
          <a:xfrm>
            <a:off x="4267201" y="4343400"/>
            <a:ext cx="2590800" cy="1150613"/>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zh-TW" altLang="en-US" dirty="0">
                <a:solidFill>
                  <a:schemeClr val="tx1"/>
                </a:solidFill>
                <a:latin typeface="標楷體" panose="03000509000000000000" pitchFamily="65" charset="-120"/>
                <a:ea typeface="標楷體" panose="03000509000000000000" pitchFamily="65" charset="-120"/>
              </a:rPr>
              <a:t>使用此模型的</a:t>
            </a:r>
            <a:r>
              <a:rPr lang="zh-TW" altLang="en-US" dirty="0" smtClean="0">
                <a:solidFill>
                  <a:schemeClr val="tx1"/>
                </a:solidFill>
                <a:latin typeface="標楷體" panose="03000509000000000000" pitchFamily="65" charset="-120"/>
                <a:ea typeface="標楷體" panose="03000509000000000000" pitchFamily="65" charset="-120"/>
              </a:rPr>
              <a:t>行業</a:t>
            </a:r>
            <a:endParaRPr lang="en-US" altLang="zh-TW" dirty="0" smtClean="0">
              <a:solidFill>
                <a:schemeClr val="tx1"/>
              </a:solidFill>
              <a:latin typeface="標楷體" panose="03000509000000000000" pitchFamily="65" charset="-120"/>
              <a:ea typeface="標楷體" panose="03000509000000000000" pitchFamily="65" charset="-120"/>
            </a:endParaRPr>
          </a:p>
          <a:p>
            <a:r>
              <a:rPr lang="en-US" altLang="zh-TW" dirty="0">
                <a:solidFill>
                  <a:schemeClr val="tx1"/>
                </a:solidFill>
                <a:latin typeface="標楷體" panose="03000509000000000000" pitchFamily="65" charset="-120"/>
                <a:ea typeface="標楷體" panose="03000509000000000000" pitchFamily="65" charset="-120"/>
              </a:rPr>
              <a:t>-</a:t>
            </a:r>
            <a:r>
              <a:rPr lang="zh-TW" altLang="en-US" dirty="0">
                <a:solidFill>
                  <a:schemeClr val="tx1"/>
                </a:solidFill>
                <a:latin typeface="標楷體" panose="03000509000000000000" pitchFamily="65" charset="-120"/>
                <a:ea typeface="標楷體" panose="03000509000000000000" pitchFamily="65" charset="-120"/>
              </a:rPr>
              <a:t>金融服務</a:t>
            </a:r>
            <a:r>
              <a:rPr lang="en-US" altLang="zh-TW" dirty="0">
                <a:solidFill>
                  <a:schemeClr val="tx1"/>
                </a:solidFill>
                <a:latin typeface="標楷體" panose="03000509000000000000" pitchFamily="65" charset="-120"/>
                <a:ea typeface="標楷體" panose="03000509000000000000" pitchFamily="65" charset="-120"/>
              </a:rPr>
              <a:t/>
            </a:r>
            <a:br>
              <a:rPr lang="en-US" altLang="zh-TW" dirty="0">
                <a:solidFill>
                  <a:schemeClr val="tx1"/>
                </a:solidFill>
                <a:latin typeface="標楷體" panose="03000509000000000000" pitchFamily="65" charset="-120"/>
                <a:ea typeface="標楷體" panose="03000509000000000000" pitchFamily="65" charset="-120"/>
              </a:rPr>
            </a:br>
            <a:r>
              <a:rPr lang="en-US" altLang="zh-TW" dirty="0">
                <a:solidFill>
                  <a:schemeClr val="tx1"/>
                </a:solidFill>
                <a:latin typeface="標楷體" panose="03000509000000000000" pitchFamily="65" charset="-120"/>
                <a:ea typeface="標楷體" panose="03000509000000000000" pitchFamily="65" charset="-120"/>
              </a:rPr>
              <a:t>-</a:t>
            </a:r>
            <a:r>
              <a:rPr lang="zh-TW" altLang="en-US" dirty="0">
                <a:solidFill>
                  <a:schemeClr val="tx1"/>
                </a:solidFill>
                <a:latin typeface="標楷體" panose="03000509000000000000" pitchFamily="65" charset="-120"/>
                <a:ea typeface="標楷體" panose="03000509000000000000" pitchFamily="65" charset="-120"/>
              </a:rPr>
              <a:t>旅行服務</a:t>
            </a:r>
            <a:r>
              <a:rPr lang="en-US" altLang="zh-TW" dirty="0">
                <a:solidFill>
                  <a:schemeClr val="tx1"/>
                </a:solidFill>
                <a:latin typeface="標楷體" panose="03000509000000000000" pitchFamily="65" charset="-120"/>
                <a:ea typeface="標楷體" panose="03000509000000000000" pitchFamily="65" charset="-120"/>
              </a:rPr>
              <a:t/>
            </a:r>
            <a:br>
              <a:rPr lang="en-US" altLang="zh-TW" dirty="0">
                <a:solidFill>
                  <a:schemeClr val="tx1"/>
                </a:solidFill>
                <a:latin typeface="標楷體" panose="03000509000000000000" pitchFamily="65" charset="-120"/>
                <a:ea typeface="標楷體" panose="03000509000000000000" pitchFamily="65" charset="-120"/>
              </a:rPr>
            </a:br>
            <a:r>
              <a:rPr lang="en-US" altLang="zh-TW" dirty="0">
                <a:solidFill>
                  <a:schemeClr val="tx1"/>
                </a:solidFill>
                <a:latin typeface="標楷體" panose="03000509000000000000" pitchFamily="65" charset="-120"/>
                <a:ea typeface="標楷體" panose="03000509000000000000" pitchFamily="65" charset="-120"/>
              </a:rPr>
              <a:t>-</a:t>
            </a:r>
            <a:r>
              <a:rPr lang="zh-TW" altLang="en-US" dirty="0">
                <a:solidFill>
                  <a:schemeClr val="tx1"/>
                </a:solidFill>
                <a:latin typeface="標楷體" panose="03000509000000000000" pitchFamily="65" charset="-120"/>
                <a:ea typeface="標楷體" panose="03000509000000000000" pitchFamily="65" charset="-120"/>
              </a:rPr>
              <a:t>工作安置</a:t>
            </a:r>
            <a:r>
              <a:rPr lang="zh-TW" altLang="en-US" dirty="0" smtClean="0">
                <a:solidFill>
                  <a:schemeClr val="tx1"/>
                </a:solidFill>
                <a:latin typeface="標楷體" panose="03000509000000000000" pitchFamily="65" charset="-120"/>
                <a:ea typeface="標楷體" panose="03000509000000000000" pitchFamily="65" charset="-120"/>
              </a:rPr>
              <a:t>服務</a:t>
            </a:r>
          </a:p>
        </p:txBody>
      </p:sp>
    </p:spTree>
    <p:extLst>
      <p:ext uri="{BB962C8B-B14F-4D97-AF65-F5344CB8AC3E}">
        <p14:creationId xmlns:p14="http://schemas.microsoft.com/office/powerpoint/2010/main" val="254144027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B2C </a:t>
            </a:r>
            <a:r>
              <a:rPr lang="en-US" dirty="0" smtClean="0"/>
              <a:t>Models: Market Creator</a:t>
            </a:r>
            <a:endParaRPr lang="en-US" dirty="0"/>
          </a:p>
        </p:txBody>
      </p:sp>
      <p:sp>
        <p:nvSpPr>
          <p:cNvPr id="3" name="Content Placeholder 2"/>
          <p:cNvSpPr>
            <a:spLocks noGrp="1"/>
          </p:cNvSpPr>
          <p:nvPr>
            <p:ph idx="1"/>
          </p:nvPr>
        </p:nvSpPr>
        <p:spPr>
          <a:xfrm>
            <a:off x="457200" y="1480932"/>
            <a:ext cx="8229600" cy="4525963"/>
          </a:xfrm>
        </p:spPr>
        <p:txBody>
          <a:bodyPr/>
          <a:lstStyle/>
          <a:p>
            <a:r>
              <a:rPr lang="en-US" dirty="0" smtClean="0"/>
              <a:t>Create digital environment where buyers and sellers can meet and transact</a:t>
            </a:r>
          </a:p>
          <a:p>
            <a:pPr lvl="1"/>
            <a:r>
              <a:rPr lang="en-US" dirty="0" smtClean="0"/>
              <a:t>Examples: Priceline, eBay</a:t>
            </a:r>
          </a:p>
          <a:p>
            <a:pPr lvl="1">
              <a:spcAft>
                <a:spcPts val="6000"/>
              </a:spcAft>
            </a:pPr>
            <a:r>
              <a:rPr lang="en-US" dirty="0" smtClean="0"/>
              <a:t>Revenue model: Transaction fees, fees to merchants for access</a:t>
            </a:r>
          </a:p>
          <a:p>
            <a:r>
              <a:rPr lang="en-US" dirty="0" smtClean="0"/>
              <a:t>On-demand service companies (sharing economy): platforms that allow people to sell services</a:t>
            </a:r>
          </a:p>
          <a:p>
            <a:pPr lvl="1"/>
            <a:r>
              <a:rPr lang="en-US" dirty="0" smtClean="0"/>
              <a:t>Examples: Uber, Airbnb</a:t>
            </a:r>
            <a:endParaRPr lang="en-US" dirty="0"/>
          </a:p>
        </p:txBody>
      </p:sp>
      <p:sp>
        <p:nvSpPr>
          <p:cNvPr id="4" name="文字方塊 3"/>
          <p:cNvSpPr txBox="1"/>
          <p:nvPr/>
        </p:nvSpPr>
        <p:spPr>
          <a:xfrm>
            <a:off x="685800" y="3124200"/>
            <a:ext cx="5372100" cy="954107"/>
          </a:xfrm>
          <a:prstGeom prst="rect">
            <a:avLst/>
          </a:prstGeom>
          <a:solidFill>
            <a:srgbClr val="FFFF00"/>
          </a:solidFill>
        </p:spPr>
        <p:txBody>
          <a:bodyPr wrap="square" rtlCol="0">
            <a:spAutoFit/>
          </a:bodyPr>
          <a:lstStyle>
            <a:defPPr>
              <a:defRPr lang="en-US"/>
            </a:defPPr>
            <a:lvl1pPr>
              <a:defRPr sz="2000">
                <a:latin typeface="標楷體" panose="03000509000000000000" pitchFamily="65" charset="-120"/>
                <a:ea typeface="標楷體" panose="03000509000000000000" pitchFamily="65" charset="-120"/>
              </a:defRPr>
            </a:lvl1pPr>
          </a:lstStyle>
          <a:p>
            <a:pPr marL="342900" indent="-342900">
              <a:buFont typeface="Arial" panose="020B0604020202020204" pitchFamily="34" charset="0"/>
              <a:buChar char="•"/>
            </a:pPr>
            <a:r>
              <a:rPr lang="zh-TW" altLang="en-US" dirty="0"/>
              <a:t>創造買家和賣家可以遇見和交易的數位</a:t>
            </a:r>
            <a:r>
              <a:rPr lang="zh-TW" altLang="en-US" dirty="0" smtClean="0"/>
              <a:t>環境</a:t>
            </a:r>
            <a:endParaRPr lang="en-US" altLang="zh-TW" dirty="0" smtClean="0"/>
          </a:p>
          <a:p>
            <a:pPr marL="342900" lvl="1" indent="-342900">
              <a:buFont typeface="Wingdings" panose="05000000000000000000" pitchFamily="2" charset="2"/>
              <a:buAutoNum type="circleNumWdWhitePlain"/>
            </a:pPr>
            <a:r>
              <a:rPr lang="zh-TW" altLang="en-US" dirty="0" smtClean="0">
                <a:latin typeface="標楷體" panose="03000509000000000000" pitchFamily="65" charset="-120"/>
                <a:ea typeface="標楷體" panose="03000509000000000000" pitchFamily="65" charset="-120"/>
              </a:rPr>
              <a:t>  例如：</a:t>
            </a:r>
            <a:r>
              <a:rPr lang="en-US" altLang="zh-TW" dirty="0">
                <a:latin typeface="標楷體" panose="03000509000000000000" pitchFamily="65" charset="-120"/>
                <a:ea typeface="標楷體" panose="03000509000000000000" pitchFamily="65" charset="-120"/>
              </a:rPr>
              <a:t>Priceline, </a:t>
            </a:r>
            <a:r>
              <a:rPr lang="en-US" altLang="zh-TW" dirty="0" smtClean="0">
                <a:latin typeface="標楷體" panose="03000509000000000000" pitchFamily="65" charset="-120"/>
                <a:ea typeface="標楷體" panose="03000509000000000000" pitchFamily="65" charset="-120"/>
              </a:rPr>
              <a:t>eBay</a:t>
            </a:r>
          </a:p>
          <a:p>
            <a:pPr marL="342900" lvl="1" indent="-342900">
              <a:buFont typeface="Wingdings" panose="05000000000000000000" pitchFamily="2" charset="2"/>
              <a:buAutoNum type="circleNumWdWhitePlain"/>
            </a:pPr>
            <a:r>
              <a:rPr lang="zh-TW" altLang="en-US" dirty="0" smtClean="0">
                <a:latin typeface="標楷體" panose="03000509000000000000" pitchFamily="65" charset="-120"/>
                <a:ea typeface="標楷體" panose="03000509000000000000" pitchFamily="65" charset="-120"/>
              </a:rPr>
              <a:t>  收益模式：交易</a:t>
            </a:r>
            <a:r>
              <a:rPr lang="zh-TW" altLang="en-US" dirty="0">
                <a:latin typeface="標楷體" panose="03000509000000000000" pitchFamily="65" charset="-120"/>
                <a:ea typeface="標楷體" panose="03000509000000000000" pitchFamily="65" charset="-120"/>
              </a:rPr>
              <a:t>費用、向商家收取</a:t>
            </a:r>
            <a:r>
              <a:rPr lang="zh-TW" altLang="en-US" dirty="0" smtClean="0">
                <a:latin typeface="標楷體" panose="03000509000000000000" pitchFamily="65" charset="-120"/>
                <a:ea typeface="標楷體" panose="03000509000000000000" pitchFamily="65" charset="-120"/>
              </a:rPr>
              <a:t>費用</a:t>
            </a:r>
            <a:endParaRPr lang="en-US" altLang="zh-TW" dirty="0">
              <a:latin typeface="標楷體" panose="03000509000000000000" pitchFamily="65" charset="-120"/>
              <a:ea typeface="標楷體" panose="03000509000000000000" pitchFamily="65" charset="-120"/>
            </a:endParaRPr>
          </a:p>
        </p:txBody>
      </p:sp>
      <p:sp>
        <p:nvSpPr>
          <p:cNvPr id="5" name="文字方塊 4"/>
          <p:cNvSpPr txBox="1"/>
          <p:nvPr/>
        </p:nvSpPr>
        <p:spPr>
          <a:xfrm>
            <a:off x="457200" y="387400"/>
            <a:ext cx="3505200" cy="400110"/>
          </a:xfrm>
          <a:prstGeom prst="rect">
            <a:avLst/>
          </a:prstGeom>
          <a:solidFill>
            <a:srgbClr val="FFFF00"/>
          </a:solidFill>
        </p:spPr>
        <p:txBody>
          <a:bodyPr wrap="square" rtlCol="0">
            <a:spAutoFit/>
          </a:bodyPr>
          <a:lstStyle/>
          <a:p>
            <a:r>
              <a:rPr lang="zh-TW" altLang="en-US" sz="2000" dirty="0" smtClean="0">
                <a:latin typeface="標楷體" panose="03000509000000000000" pitchFamily="65" charset="-120"/>
                <a:ea typeface="標楷體" panose="03000509000000000000" pitchFamily="65" charset="-120"/>
              </a:rPr>
              <a:t>企業對顧客模式：市場創造者</a:t>
            </a:r>
          </a:p>
        </p:txBody>
      </p:sp>
      <p:sp>
        <p:nvSpPr>
          <p:cNvPr id="6" name="文字方塊 5"/>
          <p:cNvSpPr txBox="1"/>
          <p:nvPr/>
        </p:nvSpPr>
        <p:spPr>
          <a:xfrm>
            <a:off x="670810" y="5721575"/>
            <a:ext cx="7467600" cy="677108"/>
          </a:xfrm>
          <a:prstGeom prst="rect">
            <a:avLst/>
          </a:prstGeom>
          <a:solidFill>
            <a:srgbClr val="FFFF00"/>
          </a:solidFill>
        </p:spPr>
        <p:txBody>
          <a:bodyPr wrap="square" rtlCol="0">
            <a:spAutoFit/>
          </a:bodyPr>
          <a:lstStyle>
            <a:defPPr>
              <a:defRPr lang="en-US"/>
            </a:defPPr>
            <a:lvl1pPr>
              <a:defRPr sz="2000">
                <a:latin typeface="標楷體" panose="03000509000000000000" pitchFamily="65" charset="-120"/>
                <a:ea typeface="標楷體" panose="03000509000000000000" pitchFamily="65" charset="-120"/>
              </a:defRPr>
            </a:lvl1pPr>
          </a:lstStyle>
          <a:p>
            <a:pPr marL="342900" indent="-342900">
              <a:buFont typeface="Arial" panose="020B0604020202020204" pitchFamily="34" charset="0"/>
              <a:buChar char="•"/>
            </a:pPr>
            <a:r>
              <a:rPr lang="zh-TW" altLang="en-US" dirty="0"/>
              <a:t>按</a:t>
            </a:r>
            <a:r>
              <a:rPr lang="zh-TW" altLang="en-US" dirty="0" smtClean="0"/>
              <a:t>需求服務</a:t>
            </a:r>
            <a:r>
              <a:rPr lang="zh-TW" altLang="en-US" dirty="0"/>
              <a:t>公司（共享經濟）：允許人們銷售服務的</a:t>
            </a:r>
            <a:r>
              <a:rPr lang="zh-TW" altLang="en-US" dirty="0" smtClean="0"/>
              <a:t>平台</a:t>
            </a:r>
            <a:endParaRPr lang="en-US" altLang="zh-TW" dirty="0" smtClean="0"/>
          </a:p>
          <a:p>
            <a:pPr lvl="1" indent="-457200">
              <a:buFont typeface="Wingdings" panose="05000000000000000000" pitchFamily="2" charset="2"/>
              <a:buAutoNum type="circleNumWdWhitePlain"/>
            </a:pPr>
            <a:r>
              <a:rPr lang="zh-TW" altLang="en-US" dirty="0" smtClean="0">
                <a:latin typeface="標楷體" panose="03000509000000000000" pitchFamily="65" charset="-120"/>
                <a:ea typeface="標楷體" panose="03000509000000000000" pitchFamily="65" charset="-120"/>
              </a:rPr>
              <a:t>例如：</a:t>
            </a:r>
            <a:r>
              <a:rPr lang="en-US" altLang="zh-TW" dirty="0" err="1">
                <a:latin typeface="標楷體" panose="03000509000000000000" pitchFamily="65" charset="-120"/>
                <a:ea typeface="標楷體" panose="03000509000000000000" pitchFamily="65" charset="-120"/>
              </a:rPr>
              <a:t>Uber</a:t>
            </a:r>
            <a:r>
              <a:rPr lang="en-US" altLang="zh-TW" dirty="0">
                <a:latin typeface="標楷體" panose="03000509000000000000" pitchFamily="65" charset="-120"/>
                <a:ea typeface="標楷體" panose="03000509000000000000" pitchFamily="65" charset="-120"/>
              </a:rPr>
              <a:t>, </a:t>
            </a:r>
            <a:r>
              <a:rPr lang="en-US" altLang="zh-TW" dirty="0" err="1" smtClean="0">
                <a:latin typeface="標楷體" panose="03000509000000000000" pitchFamily="65" charset="-120"/>
                <a:ea typeface="標楷體" panose="03000509000000000000" pitchFamily="65" charset="-120"/>
              </a:rPr>
              <a:t>Airbnb</a:t>
            </a:r>
            <a:endParaRPr lang="en-US" altLang="zh-TW" dirty="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24971108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7. B2C </a:t>
            </a:r>
            <a:r>
              <a:rPr lang="en-US" dirty="0" smtClean="0"/>
              <a:t>Models: Service Provider</a:t>
            </a:r>
            <a:endParaRPr lang="en-US" dirty="0"/>
          </a:p>
        </p:txBody>
      </p:sp>
      <p:sp>
        <p:nvSpPr>
          <p:cNvPr id="3" name="Content Placeholder 2"/>
          <p:cNvSpPr>
            <a:spLocks noGrp="1"/>
          </p:cNvSpPr>
          <p:nvPr>
            <p:ph idx="1"/>
          </p:nvPr>
        </p:nvSpPr>
        <p:spPr>
          <a:xfrm>
            <a:off x="467194" y="1312652"/>
            <a:ext cx="8229600" cy="4525963"/>
          </a:xfrm>
        </p:spPr>
        <p:txBody>
          <a:bodyPr/>
          <a:lstStyle/>
          <a:p>
            <a:r>
              <a:rPr lang="en-US" altLang="en-US" dirty="0" smtClean="0"/>
              <a:t>Online services</a:t>
            </a:r>
          </a:p>
          <a:p>
            <a:pPr lvl="1"/>
            <a:r>
              <a:rPr lang="en-US" altLang="en-US" dirty="0" smtClean="0"/>
              <a:t>Example: Google—Google Maps, Gmail, and so on</a:t>
            </a:r>
          </a:p>
          <a:p>
            <a:pPr marL="457200" lvl="1" indent="0">
              <a:spcAft>
                <a:spcPts val="4000"/>
              </a:spcAft>
              <a:buNone/>
            </a:pPr>
            <a:endParaRPr lang="en-US" altLang="en-US" dirty="0" smtClean="0"/>
          </a:p>
          <a:p>
            <a:r>
              <a:rPr lang="en-US" altLang="en-US" dirty="0" smtClean="0"/>
              <a:t>Value proposition </a:t>
            </a:r>
          </a:p>
          <a:p>
            <a:pPr lvl="1">
              <a:spcAft>
                <a:spcPts val="600"/>
              </a:spcAft>
            </a:pPr>
            <a:r>
              <a:rPr lang="en-US" altLang="en-US" dirty="0" smtClean="0"/>
              <a:t>Valuable, convenient, time-saving, low-cost alternatives to traditional service providers</a:t>
            </a:r>
          </a:p>
          <a:p>
            <a:pPr marL="457200" lvl="1" indent="0">
              <a:buNone/>
            </a:pPr>
            <a:endParaRPr lang="en-US" altLang="en-US" dirty="0" smtClean="0"/>
          </a:p>
          <a:p>
            <a:r>
              <a:rPr lang="en-US" altLang="en-US" dirty="0" smtClean="0"/>
              <a:t>Revenue models:</a:t>
            </a:r>
          </a:p>
          <a:p>
            <a:pPr lvl="1"/>
            <a:r>
              <a:rPr lang="en-US" altLang="en-US" dirty="0" smtClean="0"/>
              <a:t>Sales of services, subscription fees, advertising, sales of marketing data</a:t>
            </a:r>
            <a:endParaRPr lang="en-US" altLang="en-US" dirty="0"/>
          </a:p>
        </p:txBody>
      </p:sp>
      <p:sp>
        <p:nvSpPr>
          <p:cNvPr id="5" name="文字方塊 4"/>
          <p:cNvSpPr txBox="1"/>
          <p:nvPr/>
        </p:nvSpPr>
        <p:spPr>
          <a:xfrm>
            <a:off x="457200" y="387400"/>
            <a:ext cx="3505200" cy="400110"/>
          </a:xfrm>
          <a:prstGeom prst="rect">
            <a:avLst/>
          </a:prstGeom>
          <a:solidFill>
            <a:srgbClr val="FFFF00"/>
          </a:solidFill>
        </p:spPr>
        <p:txBody>
          <a:bodyPr wrap="square" rtlCol="0">
            <a:spAutoFit/>
          </a:bodyPr>
          <a:lstStyle/>
          <a:p>
            <a:r>
              <a:rPr lang="zh-TW" altLang="en-US" sz="2000" dirty="0" smtClean="0">
                <a:latin typeface="標楷體" panose="03000509000000000000" pitchFamily="65" charset="-120"/>
                <a:ea typeface="標楷體" panose="03000509000000000000" pitchFamily="65" charset="-120"/>
              </a:rPr>
              <a:t>企業對顧客模</a:t>
            </a:r>
            <a:r>
              <a:rPr lang="zh-TW" altLang="en-US" sz="2000" dirty="0">
                <a:latin typeface="標楷體" panose="03000509000000000000" pitchFamily="65" charset="-120"/>
                <a:ea typeface="標楷體" panose="03000509000000000000" pitchFamily="65" charset="-120"/>
              </a:rPr>
              <a:t>式</a:t>
            </a:r>
            <a:r>
              <a:rPr lang="zh-TW" altLang="en-US" sz="2000" dirty="0" smtClean="0">
                <a:latin typeface="標楷體" panose="03000509000000000000" pitchFamily="65" charset="-120"/>
                <a:ea typeface="標楷體" panose="03000509000000000000" pitchFamily="65" charset="-120"/>
              </a:rPr>
              <a:t>：</a:t>
            </a:r>
            <a:r>
              <a:rPr lang="zh-TW" altLang="en-US" sz="2000" dirty="0">
                <a:latin typeface="標楷體" panose="03000509000000000000" pitchFamily="65" charset="-120"/>
                <a:ea typeface="標楷體" panose="03000509000000000000" pitchFamily="65" charset="-120"/>
              </a:rPr>
              <a:t>服務提供者</a:t>
            </a:r>
            <a:endParaRPr lang="zh-TW" altLang="en-US" sz="2000" dirty="0" smtClean="0">
              <a:latin typeface="標楷體" panose="03000509000000000000" pitchFamily="65" charset="-120"/>
              <a:ea typeface="標楷體" panose="03000509000000000000" pitchFamily="65" charset="-120"/>
            </a:endParaRPr>
          </a:p>
        </p:txBody>
      </p:sp>
      <p:sp>
        <p:nvSpPr>
          <p:cNvPr id="6" name="文字方塊 5"/>
          <p:cNvSpPr txBox="1"/>
          <p:nvPr/>
        </p:nvSpPr>
        <p:spPr>
          <a:xfrm>
            <a:off x="609600" y="2209800"/>
            <a:ext cx="3505200" cy="1015663"/>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線上服務</a:t>
            </a:r>
            <a:endParaRPr lang="en-US" altLang="zh-TW" sz="2000" dirty="0" smtClean="0">
              <a:latin typeface="標楷體" panose="03000509000000000000" pitchFamily="65" charset="-120"/>
              <a:ea typeface="標楷體" panose="03000509000000000000" pitchFamily="65" charset="-120"/>
            </a:endParaRPr>
          </a:p>
          <a:p>
            <a:pPr lvl="1" indent="-457200">
              <a:buFont typeface="Wingdings" panose="05000000000000000000" pitchFamily="2" charset="2"/>
              <a:buAutoNum type="circleNumWdWhitePlain"/>
            </a:pPr>
            <a:r>
              <a:rPr lang="zh-TW" altLang="en-US" sz="2000" dirty="0" smtClean="0">
                <a:latin typeface="標楷體" panose="03000509000000000000" pitchFamily="65" charset="-120"/>
                <a:ea typeface="標楷體" panose="03000509000000000000" pitchFamily="65" charset="-120"/>
              </a:rPr>
              <a:t>例如：</a:t>
            </a:r>
            <a:r>
              <a:rPr lang="en-US" altLang="en-US" sz="2000" dirty="0"/>
              <a:t> </a:t>
            </a:r>
            <a:r>
              <a:rPr lang="en-US" altLang="en-US" sz="2000" dirty="0">
                <a:latin typeface="標楷體" panose="03000509000000000000" pitchFamily="65" charset="-120"/>
                <a:ea typeface="標楷體" panose="03000509000000000000" pitchFamily="65" charset="-120"/>
              </a:rPr>
              <a:t>Google—Google </a:t>
            </a:r>
            <a:r>
              <a:rPr lang="zh-TW" altLang="en-US" sz="2000" dirty="0" smtClean="0">
                <a:latin typeface="標楷體" panose="03000509000000000000" pitchFamily="65" charset="-120"/>
                <a:ea typeface="標楷體" panose="03000509000000000000" pitchFamily="65" charset="-120"/>
              </a:rPr>
              <a:t>地圖、</a:t>
            </a:r>
            <a:r>
              <a:rPr lang="en-US" altLang="en-US" dirty="0" smtClean="0">
                <a:latin typeface="標楷體" panose="03000509000000000000" pitchFamily="65" charset="-120"/>
                <a:ea typeface="標楷體" panose="03000509000000000000" pitchFamily="65" charset="-120"/>
              </a:rPr>
              <a:t>Gmail</a:t>
            </a:r>
            <a:r>
              <a:rPr lang="zh-TW" altLang="en-US" dirty="0" smtClean="0">
                <a:latin typeface="標楷體" panose="03000509000000000000" pitchFamily="65" charset="-120"/>
                <a:ea typeface="標楷體" panose="03000509000000000000" pitchFamily="65" charset="-120"/>
              </a:rPr>
              <a:t>等等</a:t>
            </a:r>
            <a:endParaRPr lang="en-US" altLang="en-US" dirty="0">
              <a:latin typeface="標楷體" panose="03000509000000000000" pitchFamily="65" charset="-120"/>
              <a:ea typeface="標楷體" panose="03000509000000000000" pitchFamily="65" charset="-120"/>
            </a:endParaRPr>
          </a:p>
        </p:txBody>
      </p:sp>
      <p:sp>
        <p:nvSpPr>
          <p:cNvPr id="7" name="文字方塊 6"/>
          <p:cNvSpPr txBox="1"/>
          <p:nvPr/>
        </p:nvSpPr>
        <p:spPr>
          <a:xfrm>
            <a:off x="685800" y="4321314"/>
            <a:ext cx="6781800" cy="707886"/>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價值主</a:t>
            </a:r>
            <a:r>
              <a:rPr lang="zh-TW" altLang="en-US" sz="2000" dirty="0">
                <a:latin typeface="標楷體" panose="03000509000000000000" pitchFamily="65" charset="-120"/>
                <a:ea typeface="標楷體" panose="03000509000000000000" pitchFamily="65" charset="-120"/>
              </a:rPr>
              <a:t>張</a:t>
            </a:r>
            <a:endParaRPr lang="en-US" altLang="zh-TW" sz="2000" dirty="0" smtClean="0">
              <a:latin typeface="標楷體" panose="03000509000000000000" pitchFamily="65" charset="-120"/>
              <a:ea typeface="標楷體" panose="03000509000000000000" pitchFamily="65" charset="-120"/>
            </a:endParaRPr>
          </a:p>
          <a:p>
            <a:pPr lvl="1" indent="-457200">
              <a:buFont typeface="Wingdings" panose="05000000000000000000" pitchFamily="2" charset="2"/>
              <a:buAutoNum type="circleNumWdWhitePlain"/>
            </a:pPr>
            <a:r>
              <a:rPr lang="zh-TW" altLang="en-US" sz="2000" dirty="0" smtClean="0">
                <a:latin typeface="標楷體" panose="03000509000000000000" pitchFamily="65" charset="-120"/>
                <a:ea typeface="標楷體" panose="03000509000000000000" pitchFamily="65" charset="-120"/>
              </a:rPr>
              <a:t>價值、便利、省時、</a:t>
            </a:r>
            <a:r>
              <a:rPr lang="zh-TW" altLang="en-US" sz="2000" dirty="0">
                <a:latin typeface="標楷體" panose="03000509000000000000" pitchFamily="65" charset="-120"/>
                <a:ea typeface="標楷體" panose="03000509000000000000" pitchFamily="65" charset="-120"/>
              </a:rPr>
              <a:t>傳統服務提供商的</a:t>
            </a:r>
            <a:r>
              <a:rPr lang="zh-TW" altLang="en-US" sz="2000" dirty="0" smtClean="0">
                <a:latin typeface="標楷體" panose="03000509000000000000" pitchFamily="65" charset="-120"/>
                <a:ea typeface="標楷體" panose="03000509000000000000" pitchFamily="65" charset="-120"/>
              </a:rPr>
              <a:t>低成本</a:t>
            </a:r>
            <a:r>
              <a:rPr lang="zh-TW" altLang="en-US" sz="2000" dirty="0">
                <a:latin typeface="標楷體" panose="03000509000000000000" pitchFamily="65" charset="-120"/>
                <a:ea typeface="標楷體" panose="03000509000000000000" pitchFamily="65" charset="-120"/>
              </a:rPr>
              <a:t>替代品</a:t>
            </a:r>
            <a:endParaRPr lang="en-US" altLang="en-US" dirty="0">
              <a:latin typeface="標楷體" panose="03000509000000000000" pitchFamily="65" charset="-120"/>
              <a:ea typeface="標楷體" panose="03000509000000000000" pitchFamily="65" charset="-120"/>
            </a:endParaRPr>
          </a:p>
        </p:txBody>
      </p:sp>
      <p:sp>
        <p:nvSpPr>
          <p:cNvPr id="8" name="文字方塊 7"/>
          <p:cNvSpPr txBox="1"/>
          <p:nvPr/>
        </p:nvSpPr>
        <p:spPr>
          <a:xfrm>
            <a:off x="3048000" y="5845314"/>
            <a:ext cx="5029200" cy="707886"/>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收益</a:t>
            </a:r>
            <a:r>
              <a:rPr lang="zh-TW" altLang="en-US" sz="2000" dirty="0">
                <a:latin typeface="標楷體" panose="03000509000000000000" pitchFamily="65" charset="-120"/>
                <a:ea typeface="標楷體" panose="03000509000000000000" pitchFamily="65" charset="-120"/>
              </a:rPr>
              <a:t>模式</a:t>
            </a:r>
            <a:endParaRPr lang="en-US" altLang="zh-TW" sz="2000" dirty="0" smtClean="0">
              <a:latin typeface="標楷體" panose="03000509000000000000" pitchFamily="65" charset="-120"/>
              <a:ea typeface="標楷體" panose="03000509000000000000" pitchFamily="65" charset="-120"/>
            </a:endParaRPr>
          </a:p>
          <a:p>
            <a:pPr lvl="1" indent="-457200">
              <a:buFont typeface="Wingdings" panose="05000000000000000000" pitchFamily="2" charset="2"/>
              <a:buAutoNum type="circleNumWdWhitePlain"/>
            </a:pPr>
            <a:r>
              <a:rPr lang="zh-TW" altLang="en-US" sz="2000" dirty="0">
                <a:latin typeface="標楷體" panose="03000509000000000000" pitchFamily="65" charset="-120"/>
                <a:ea typeface="標楷體" panose="03000509000000000000" pitchFamily="65" charset="-120"/>
              </a:rPr>
              <a:t>銷售</a:t>
            </a:r>
            <a:r>
              <a:rPr lang="zh-TW" altLang="en-US" sz="2000" dirty="0" smtClean="0">
                <a:latin typeface="標楷體" panose="03000509000000000000" pitchFamily="65" charset="-120"/>
                <a:ea typeface="標楷體" panose="03000509000000000000" pitchFamily="65" charset="-120"/>
              </a:rPr>
              <a:t>服務、訂閱費、廣告、銷售</a:t>
            </a:r>
            <a:r>
              <a:rPr lang="zh-TW" altLang="en-US" sz="2000" dirty="0">
                <a:latin typeface="標楷體" panose="03000509000000000000" pitchFamily="65" charset="-120"/>
                <a:ea typeface="標楷體" panose="03000509000000000000" pitchFamily="65" charset="-120"/>
              </a:rPr>
              <a:t>數據</a:t>
            </a:r>
            <a:endParaRPr lang="en-US" altLang="en-US" dirty="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81971575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B2B Business Models</a:t>
            </a:r>
            <a:endParaRPr lang="en-US" dirty="0"/>
          </a:p>
        </p:txBody>
      </p:sp>
      <p:sp>
        <p:nvSpPr>
          <p:cNvPr id="3" name="Content Placeholder 2"/>
          <p:cNvSpPr>
            <a:spLocks noGrp="1"/>
          </p:cNvSpPr>
          <p:nvPr>
            <p:ph idx="1"/>
          </p:nvPr>
        </p:nvSpPr>
        <p:spPr/>
        <p:txBody>
          <a:bodyPr/>
          <a:lstStyle/>
          <a:p>
            <a:r>
              <a:rPr lang="en-US" dirty="0" smtClean="0"/>
              <a:t>Net marketplaces</a:t>
            </a:r>
          </a:p>
          <a:p>
            <a:pPr marL="914400" lvl="1" indent="-457200">
              <a:buFont typeface="+mj-lt"/>
              <a:buAutoNum type="arabicPeriod"/>
            </a:pPr>
            <a:r>
              <a:rPr lang="en-US" dirty="0" smtClean="0"/>
              <a:t>E-distributor</a:t>
            </a:r>
          </a:p>
          <a:p>
            <a:pPr marL="914400" lvl="1" indent="-457200">
              <a:buFont typeface="+mj-lt"/>
              <a:buAutoNum type="arabicPeriod"/>
            </a:pPr>
            <a:r>
              <a:rPr lang="en-US" dirty="0" smtClean="0"/>
              <a:t>E-procurement</a:t>
            </a:r>
          </a:p>
          <a:p>
            <a:pPr marL="914400" lvl="1" indent="-457200">
              <a:buFont typeface="+mj-lt"/>
              <a:buAutoNum type="arabicPeriod"/>
            </a:pPr>
            <a:r>
              <a:rPr lang="en-US" dirty="0" smtClean="0"/>
              <a:t>Exchange</a:t>
            </a:r>
          </a:p>
          <a:p>
            <a:pPr marL="914400" lvl="1" indent="-457200">
              <a:buFont typeface="+mj-lt"/>
              <a:buAutoNum type="arabicPeriod"/>
            </a:pPr>
            <a:r>
              <a:rPr lang="en-US" dirty="0" smtClean="0"/>
              <a:t>Industry consortium</a:t>
            </a:r>
          </a:p>
          <a:p>
            <a:r>
              <a:rPr lang="en-US" dirty="0" smtClean="0"/>
              <a:t>Private industrial network</a:t>
            </a:r>
            <a:endParaRPr lang="en-US" dirty="0"/>
          </a:p>
        </p:txBody>
      </p:sp>
      <p:sp>
        <p:nvSpPr>
          <p:cNvPr id="4" name="文字方塊 3"/>
          <p:cNvSpPr txBox="1"/>
          <p:nvPr/>
        </p:nvSpPr>
        <p:spPr>
          <a:xfrm>
            <a:off x="457200" y="387400"/>
            <a:ext cx="2514600" cy="400110"/>
          </a:xfrm>
          <a:prstGeom prst="rect">
            <a:avLst/>
          </a:prstGeom>
          <a:solidFill>
            <a:srgbClr val="FFFF00"/>
          </a:solidFill>
        </p:spPr>
        <p:txBody>
          <a:bodyPr wrap="square" rtlCol="0">
            <a:spAutoFit/>
          </a:bodyPr>
          <a:lstStyle/>
          <a:p>
            <a:r>
              <a:rPr lang="zh-TW" altLang="en-US" sz="2000" dirty="0" smtClean="0">
                <a:latin typeface="標楷體" panose="03000509000000000000" pitchFamily="65" charset="-120"/>
                <a:ea typeface="標楷體" panose="03000509000000000000" pitchFamily="65" charset="-120"/>
              </a:rPr>
              <a:t>企業對企業商業模式</a:t>
            </a:r>
          </a:p>
        </p:txBody>
      </p:sp>
      <p:sp>
        <p:nvSpPr>
          <p:cNvPr id="5" name="文字方塊 4"/>
          <p:cNvSpPr txBox="1"/>
          <p:nvPr/>
        </p:nvSpPr>
        <p:spPr>
          <a:xfrm>
            <a:off x="3886200" y="1752600"/>
            <a:ext cx="2324100" cy="1631216"/>
          </a:xfrm>
          <a:prstGeom prst="rect">
            <a:avLst/>
          </a:prstGeom>
          <a:solidFill>
            <a:srgbClr val="FFFF00"/>
          </a:solidFill>
        </p:spPr>
        <p:txBody>
          <a:bodyPr wrap="square" rtlCol="0">
            <a:spAutoFit/>
          </a:bodyPr>
          <a:lstStyle>
            <a:defPPr>
              <a:defRPr lang="en-US"/>
            </a:defPPr>
            <a:lvl1pPr>
              <a:defRPr sz="2000">
                <a:latin typeface="標楷體" panose="03000509000000000000" pitchFamily="65" charset="-120"/>
                <a:ea typeface="標楷體" panose="03000509000000000000" pitchFamily="65" charset="-120"/>
              </a:defRPr>
            </a:lvl1pPr>
          </a:lstStyle>
          <a:p>
            <a:pPr marL="342900" indent="-342900">
              <a:buFont typeface="Arial" panose="020B0604020202020204" pitchFamily="34" charset="0"/>
              <a:buChar char="•"/>
            </a:pPr>
            <a:r>
              <a:rPr lang="zh-TW" altLang="en-US" dirty="0"/>
              <a:t>網路市場</a:t>
            </a:r>
            <a:endParaRPr lang="en-US" altLang="zh-TW" dirty="0"/>
          </a:p>
          <a:p>
            <a:pPr marL="457200" indent="-457200">
              <a:buFont typeface="Wingdings" panose="05000000000000000000" pitchFamily="2" charset="2"/>
              <a:buAutoNum type="circleNumWdWhitePlain"/>
            </a:pPr>
            <a:r>
              <a:rPr lang="zh-TW" altLang="en-US" dirty="0"/>
              <a:t>電子經銷商</a:t>
            </a:r>
            <a:endParaRPr lang="en-US" altLang="zh-TW" dirty="0"/>
          </a:p>
          <a:p>
            <a:pPr marL="457200" indent="-457200">
              <a:buFont typeface="Wingdings" panose="05000000000000000000" pitchFamily="2" charset="2"/>
              <a:buAutoNum type="circleNumWdWhitePlain"/>
            </a:pPr>
            <a:r>
              <a:rPr lang="zh-TW" altLang="en-US" dirty="0"/>
              <a:t>電子採購</a:t>
            </a:r>
            <a:endParaRPr lang="en-US" altLang="zh-TW" dirty="0"/>
          </a:p>
          <a:p>
            <a:pPr marL="457200" indent="-457200">
              <a:buFont typeface="Wingdings" panose="05000000000000000000" pitchFamily="2" charset="2"/>
              <a:buAutoNum type="circleNumWdWhitePlain"/>
            </a:pPr>
            <a:r>
              <a:rPr lang="zh-TW" altLang="en-US" dirty="0" smtClean="0"/>
              <a:t>交易</a:t>
            </a:r>
            <a:endParaRPr lang="en-US" altLang="zh-TW" dirty="0"/>
          </a:p>
          <a:p>
            <a:pPr marL="457200" indent="-457200">
              <a:buFont typeface="Wingdings" panose="05000000000000000000" pitchFamily="2" charset="2"/>
              <a:buAutoNum type="circleNumWdWhitePlain"/>
            </a:pPr>
            <a:r>
              <a:rPr lang="zh-TW" altLang="en-US" dirty="0" smtClean="0"/>
              <a:t>產業結盟</a:t>
            </a:r>
            <a:endParaRPr lang="zh-TW" altLang="en-US" dirty="0"/>
          </a:p>
        </p:txBody>
      </p:sp>
      <p:sp>
        <p:nvSpPr>
          <p:cNvPr id="6" name="文字方塊 5"/>
          <p:cNvSpPr txBox="1"/>
          <p:nvPr/>
        </p:nvSpPr>
        <p:spPr>
          <a:xfrm>
            <a:off x="4800600" y="3839447"/>
            <a:ext cx="21336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私人產業網路</a:t>
            </a:r>
          </a:p>
        </p:txBody>
      </p:sp>
    </p:spTree>
    <p:extLst>
      <p:ext uri="{BB962C8B-B14F-4D97-AF65-F5344CB8AC3E}">
        <p14:creationId xmlns:p14="http://schemas.microsoft.com/office/powerpoint/2010/main" val="123073326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dirty="0" smtClean="0"/>
              <a:t>1.</a:t>
            </a:r>
            <a:r>
              <a:rPr lang="zh-TW" altLang="en-US" dirty="0" smtClean="0"/>
              <a:t> </a:t>
            </a:r>
            <a:r>
              <a:rPr lang="en-US" dirty="0" smtClean="0"/>
              <a:t>B2B </a:t>
            </a:r>
            <a:r>
              <a:rPr lang="en-US" dirty="0" smtClean="0"/>
              <a:t>Models: E-distributor</a:t>
            </a:r>
            <a:endParaRPr lang="en-US" dirty="0"/>
          </a:p>
        </p:txBody>
      </p:sp>
      <p:sp>
        <p:nvSpPr>
          <p:cNvPr id="3" name="Content Placeholder 2"/>
          <p:cNvSpPr>
            <a:spLocks noGrp="1"/>
          </p:cNvSpPr>
          <p:nvPr>
            <p:ph idx="1"/>
          </p:nvPr>
        </p:nvSpPr>
        <p:spPr>
          <a:xfrm>
            <a:off x="423472" y="1312652"/>
            <a:ext cx="8229600" cy="4525963"/>
          </a:xfrm>
        </p:spPr>
        <p:txBody>
          <a:bodyPr/>
          <a:lstStyle/>
          <a:p>
            <a:pPr>
              <a:spcAft>
                <a:spcPts val="1200"/>
              </a:spcAft>
            </a:pPr>
            <a:r>
              <a:rPr lang="en-US" dirty="0" smtClean="0"/>
              <a:t>Version of retail and wholesale store, MRO goods, and indirect goods</a:t>
            </a:r>
          </a:p>
          <a:p>
            <a:r>
              <a:rPr lang="en-US" dirty="0" smtClean="0"/>
              <a:t>Owned by one company seeking to serve many customers</a:t>
            </a:r>
          </a:p>
          <a:p>
            <a:r>
              <a:rPr lang="en-US" dirty="0" smtClean="0"/>
              <a:t>Revenue model: Sales of goods</a:t>
            </a:r>
          </a:p>
          <a:p>
            <a:r>
              <a:rPr lang="en-US" dirty="0" smtClean="0"/>
              <a:t>Example: Grainger</a:t>
            </a:r>
            <a:endParaRPr lang="en-US" dirty="0"/>
          </a:p>
        </p:txBody>
      </p:sp>
      <p:sp>
        <p:nvSpPr>
          <p:cNvPr id="4" name="文字方塊 3"/>
          <p:cNvSpPr txBox="1"/>
          <p:nvPr/>
        </p:nvSpPr>
        <p:spPr>
          <a:xfrm>
            <a:off x="457200" y="387400"/>
            <a:ext cx="3581400" cy="400110"/>
          </a:xfrm>
          <a:prstGeom prst="rect">
            <a:avLst/>
          </a:prstGeom>
          <a:solidFill>
            <a:srgbClr val="FFFF00"/>
          </a:solidFill>
        </p:spPr>
        <p:txBody>
          <a:bodyPr wrap="square" rtlCol="0">
            <a:spAutoFit/>
          </a:bodyPr>
          <a:lstStyle/>
          <a:p>
            <a:r>
              <a:rPr lang="zh-TW" altLang="en-US" sz="2000" dirty="0" smtClean="0">
                <a:latin typeface="標楷體" panose="03000509000000000000" pitchFamily="65" charset="-120"/>
                <a:ea typeface="標楷體" panose="03000509000000000000" pitchFamily="65" charset="-120"/>
              </a:rPr>
              <a:t>企業對企業模式：電子經銷商</a:t>
            </a:r>
          </a:p>
        </p:txBody>
      </p:sp>
      <p:sp>
        <p:nvSpPr>
          <p:cNvPr id="5" name="文字方塊 4"/>
          <p:cNvSpPr txBox="1"/>
          <p:nvPr/>
        </p:nvSpPr>
        <p:spPr>
          <a:xfrm>
            <a:off x="423472" y="2209877"/>
            <a:ext cx="7239000" cy="400110"/>
          </a:xfrm>
          <a:prstGeom prst="rect">
            <a:avLst/>
          </a:prstGeom>
          <a:solidFill>
            <a:srgbClr val="FFFF00"/>
          </a:solidFill>
        </p:spPr>
        <p:txBody>
          <a:bodyPr wrap="square" rtlCol="0">
            <a:spAutoFit/>
          </a:bodyPr>
          <a:lstStyle>
            <a:defPPr>
              <a:defRPr lang="en-US"/>
            </a:defPPr>
            <a:lvl1pPr>
              <a:defRPr sz="2000">
                <a:latin typeface="標楷體" panose="03000509000000000000" pitchFamily="65" charset="-120"/>
                <a:ea typeface="標楷體" panose="03000509000000000000" pitchFamily="65" charset="-120"/>
              </a:defRPr>
            </a:lvl1pPr>
          </a:lstStyle>
          <a:p>
            <a:pPr marL="342900" indent="-342900">
              <a:spcAft>
                <a:spcPts val="1800"/>
              </a:spcAft>
              <a:buFont typeface="Arial" panose="020B0604020202020204" pitchFamily="34" charset="0"/>
              <a:buChar char="•"/>
            </a:pPr>
            <a:r>
              <a:rPr lang="zh-TW" altLang="en-US" dirty="0"/>
              <a:t>零售和批發</a:t>
            </a:r>
            <a:r>
              <a:rPr lang="zh-TW" altLang="en-US" dirty="0" smtClean="0"/>
              <a:t>商店的版本、</a:t>
            </a:r>
            <a:r>
              <a:rPr lang="zh-TW" altLang="en-US" dirty="0"/>
              <a:t>維護、維修</a:t>
            </a:r>
            <a:r>
              <a:rPr lang="zh-TW" altLang="en-US" dirty="0" smtClean="0"/>
              <a:t>和營運商品</a:t>
            </a:r>
            <a:r>
              <a:rPr lang="zh-TW" altLang="en-US" dirty="0"/>
              <a:t>和間接</a:t>
            </a:r>
            <a:r>
              <a:rPr lang="zh-TW" altLang="en-US" dirty="0" smtClean="0"/>
              <a:t>商品</a:t>
            </a:r>
            <a:endParaRPr lang="zh-TW" altLang="en-US" dirty="0"/>
          </a:p>
        </p:txBody>
      </p:sp>
      <p:sp>
        <p:nvSpPr>
          <p:cNvPr id="6" name="文字方塊 5"/>
          <p:cNvSpPr txBox="1"/>
          <p:nvPr/>
        </p:nvSpPr>
        <p:spPr>
          <a:xfrm>
            <a:off x="2438400" y="2975468"/>
            <a:ext cx="54864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anose="03000509000000000000" pitchFamily="65" charset="-120"/>
                <a:ea typeface="標楷體" panose="03000509000000000000" pitchFamily="65" charset="-120"/>
              </a:rPr>
              <a:t>由一家公司擁有，旨在</a:t>
            </a:r>
            <a:r>
              <a:rPr lang="zh-TW" altLang="en-US" sz="2000" dirty="0" smtClean="0">
                <a:latin typeface="標楷體" panose="03000509000000000000" pitchFamily="65" charset="-120"/>
                <a:ea typeface="標楷體" panose="03000509000000000000" pitchFamily="65" charset="-120"/>
              </a:rPr>
              <a:t>為許多</a:t>
            </a:r>
            <a:r>
              <a:rPr lang="zh-TW" altLang="en-US" sz="2000" dirty="0">
                <a:latin typeface="標楷體" panose="03000509000000000000" pitchFamily="65" charset="-120"/>
                <a:ea typeface="標楷體" panose="03000509000000000000" pitchFamily="65" charset="-120"/>
              </a:rPr>
              <a:t>客戶提供服務</a:t>
            </a:r>
            <a:endParaRPr lang="zh-TW" altLang="en-US" sz="2000" dirty="0" smtClean="0">
              <a:latin typeface="標楷體" panose="03000509000000000000" pitchFamily="65" charset="-120"/>
              <a:ea typeface="標楷體" panose="03000509000000000000" pitchFamily="65" charset="-120"/>
            </a:endParaRPr>
          </a:p>
        </p:txBody>
      </p:sp>
      <p:sp>
        <p:nvSpPr>
          <p:cNvPr id="7" name="文字方塊 6"/>
          <p:cNvSpPr txBox="1"/>
          <p:nvPr/>
        </p:nvSpPr>
        <p:spPr>
          <a:xfrm>
            <a:off x="5791200" y="3575633"/>
            <a:ext cx="32004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收益模式：商品的銷售</a:t>
            </a:r>
          </a:p>
        </p:txBody>
      </p:sp>
      <p:sp>
        <p:nvSpPr>
          <p:cNvPr id="8" name="文字方塊 7"/>
          <p:cNvSpPr txBox="1"/>
          <p:nvPr/>
        </p:nvSpPr>
        <p:spPr>
          <a:xfrm>
            <a:off x="3733800" y="4206986"/>
            <a:ext cx="28194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anose="03000509000000000000" pitchFamily="65" charset="-120"/>
                <a:ea typeface="標楷體" panose="03000509000000000000" pitchFamily="65" charset="-120"/>
              </a:rPr>
              <a:t>例如</a:t>
            </a:r>
            <a:r>
              <a:rPr lang="zh-TW" altLang="en-US" sz="2000" dirty="0" smtClean="0">
                <a:latin typeface="標楷體" panose="03000509000000000000" pitchFamily="65" charset="-120"/>
                <a:ea typeface="標楷體" panose="03000509000000000000" pitchFamily="65" charset="-120"/>
              </a:rPr>
              <a:t>：</a:t>
            </a:r>
            <a:r>
              <a:rPr lang="zh-TW" altLang="en-US" sz="2000" dirty="0">
                <a:latin typeface="標楷體" panose="03000509000000000000" pitchFamily="65" charset="-120"/>
                <a:ea typeface="標楷體" panose="03000509000000000000" pitchFamily="65" charset="-120"/>
              </a:rPr>
              <a:t>固安捷公司</a:t>
            </a:r>
            <a:endParaRPr lang="zh-TW" altLang="en-US" sz="2000" dirty="0" smtClean="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16097113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earning Objectives"/>
          <p:cNvSpPr>
            <a:spLocks noGrp="1"/>
          </p:cNvSpPr>
          <p:nvPr>
            <p:ph type="title"/>
          </p:nvPr>
        </p:nvSpPr>
        <p:spPr/>
        <p:txBody>
          <a:bodyPr/>
          <a:lstStyle/>
          <a:p>
            <a:r>
              <a:rPr lang="en-US" b="1" dirty="0"/>
              <a:t>Learning </a:t>
            </a:r>
            <a:r>
              <a:rPr lang="en-US" b="1" dirty="0" smtClean="0"/>
              <a:t>Objectives</a:t>
            </a:r>
            <a:endParaRPr lang="en-US" b="1" dirty="0"/>
          </a:p>
        </p:txBody>
      </p:sp>
      <p:sp>
        <p:nvSpPr>
          <p:cNvPr id="3" name="Learning Objective List"/>
          <p:cNvSpPr>
            <a:spLocks noGrp="1"/>
          </p:cNvSpPr>
          <p:nvPr>
            <p:ph idx="1"/>
          </p:nvPr>
        </p:nvSpPr>
        <p:spPr/>
        <p:txBody>
          <a:bodyPr/>
          <a:lstStyle/>
          <a:p>
            <a:pPr>
              <a:buClr>
                <a:schemeClr val="bg1"/>
              </a:buClr>
            </a:pPr>
            <a:r>
              <a:rPr lang="en-US" b="1" dirty="0" smtClean="0">
                <a:solidFill>
                  <a:srgbClr val="007FA3"/>
                </a:solidFill>
              </a:rPr>
              <a:t>2.1</a:t>
            </a:r>
            <a:r>
              <a:rPr lang="en-US" dirty="0" smtClean="0"/>
              <a:t> </a:t>
            </a:r>
            <a:r>
              <a:rPr lang="en-US" dirty="0"/>
              <a:t>Identify the key components of e-commerce business models</a:t>
            </a:r>
            <a:r>
              <a:rPr lang="en-US" dirty="0" smtClean="0"/>
              <a:t>.</a:t>
            </a:r>
            <a:endParaRPr lang="en-US" dirty="0"/>
          </a:p>
          <a:p>
            <a:pPr>
              <a:buClr>
                <a:schemeClr val="bg1"/>
              </a:buClr>
            </a:pPr>
            <a:r>
              <a:rPr lang="en-US" b="1" dirty="0" smtClean="0">
                <a:solidFill>
                  <a:srgbClr val="007FA3"/>
                </a:solidFill>
              </a:rPr>
              <a:t>2.2</a:t>
            </a:r>
            <a:r>
              <a:rPr lang="en-US" b="1" dirty="0" smtClean="0">
                <a:solidFill>
                  <a:schemeClr val="accent1"/>
                </a:solidFill>
              </a:rPr>
              <a:t> </a:t>
            </a:r>
            <a:r>
              <a:rPr lang="en-US" dirty="0"/>
              <a:t>Describe the major B2C business models</a:t>
            </a:r>
            <a:r>
              <a:rPr lang="en-US" dirty="0" smtClean="0"/>
              <a:t>.</a:t>
            </a:r>
            <a:endParaRPr lang="en-US" dirty="0"/>
          </a:p>
          <a:p>
            <a:pPr>
              <a:buClr>
                <a:schemeClr val="bg1"/>
              </a:buClr>
            </a:pPr>
            <a:r>
              <a:rPr lang="en-US" b="1" dirty="0" smtClean="0">
                <a:solidFill>
                  <a:srgbClr val="007FA3"/>
                </a:solidFill>
              </a:rPr>
              <a:t>2.3</a:t>
            </a:r>
            <a:r>
              <a:rPr lang="en-US" dirty="0" smtClean="0"/>
              <a:t> </a:t>
            </a:r>
            <a:r>
              <a:rPr lang="en-US" dirty="0"/>
              <a:t>Describe the major B2B business models</a:t>
            </a:r>
            <a:r>
              <a:rPr lang="en-US" dirty="0" smtClean="0"/>
              <a:t>.</a:t>
            </a:r>
            <a:endParaRPr lang="en-US" dirty="0"/>
          </a:p>
          <a:p>
            <a:pPr>
              <a:buClr>
                <a:schemeClr val="bg1"/>
              </a:buClr>
            </a:pPr>
            <a:r>
              <a:rPr lang="en-US" b="1" dirty="0" smtClean="0">
                <a:solidFill>
                  <a:srgbClr val="007FA3"/>
                </a:solidFill>
              </a:rPr>
              <a:t>2.4</a:t>
            </a:r>
            <a:r>
              <a:rPr lang="en-US" b="1" dirty="0" smtClean="0">
                <a:solidFill>
                  <a:schemeClr val="accent1"/>
                </a:solidFill>
              </a:rPr>
              <a:t> </a:t>
            </a:r>
            <a:r>
              <a:rPr lang="en-US" dirty="0"/>
              <a:t>Understand key business concepts and strategies applicable to e-commerce</a:t>
            </a:r>
            <a:r>
              <a:rPr lang="en-US" dirty="0" smtClean="0"/>
              <a:t>.</a:t>
            </a:r>
            <a:endParaRPr lang="en-US" dirty="0"/>
          </a:p>
        </p:txBody>
      </p:sp>
      <p:graphicFrame>
        <p:nvGraphicFramePr>
          <p:cNvPr id="4" name="表格 3"/>
          <p:cNvGraphicFramePr>
            <a:graphicFrameLocks noGrp="1"/>
          </p:cNvGraphicFramePr>
          <p:nvPr>
            <p:extLst>
              <p:ext uri="{D42A27DB-BD31-4B8C-83A1-F6EECF244321}">
                <p14:modId xmlns:p14="http://schemas.microsoft.com/office/powerpoint/2010/main" val="3142949099"/>
              </p:ext>
            </p:extLst>
          </p:nvPr>
        </p:nvGraphicFramePr>
        <p:xfrm>
          <a:off x="483432" y="3276600"/>
          <a:ext cx="5155367" cy="1600200"/>
        </p:xfrm>
        <a:graphic>
          <a:graphicData uri="http://schemas.openxmlformats.org/drawingml/2006/table">
            <a:tbl>
              <a:tblPr firstRow="1" bandRow="1">
                <a:tableStyleId>{3B4B98B0-60AC-42C2-AFA5-B58CD77FA1E5}</a:tableStyleId>
              </a:tblPr>
              <a:tblGrid>
                <a:gridCol w="5155367"/>
              </a:tblGrid>
              <a:tr h="1600200">
                <a:tc>
                  <a:txBody>
                    <a:bodyPr/>
                    <a:lstStyle/>
                    <a:p>
                      <a:r>
                        <a:rPr lang="zh-TW" altLang="en-US" sz="2000" dirty="0" smtClean="0">
                          <a:latin typeface="標楷體" panose="03000509000000000000" pitchFamily="65" charset="-120"/>
                          <a:ea typeface="標楷體" panose="03000509000000000000" pitchFamily="65" charset="-120"/>
                        </a:rPr>
                        <a:t>學習目標</a:t>
                      </a:r>
                      <a:endParaRPr lang="en-US" altLang="zh-TW" sz="2000" dirty="0" smtClean="0">
                        <a:latin typeface="標楷體" panose="03000509000000000000" pitchFamily="65" charset="-120"/>
                        <a:ea typeface="標楷體" panose="03000509000000000000" pitchFamily="65" charset="-120"/>
                      </a:endParaRPr>
                    </a:p>
                    <a:p>
                      <a:r>
                        <a:rPr lang="en-US" altLang="zh-TW" b="0" dirty="0" smtClean="0">
                          <a:latin typeface="標楷體" panose="03000509000000000000" pitchFamily="65" charset="-120"/>
                          <a:ea typeface="標楷體" panose="03000509000000000000" pitchFamily="65" charset="-120"/>
                        </a:rPr>
                        <a:t>2.1</a:t>
                      </a:r>
                      <a:r>
                        <a:rPr lang="zh-TW" altLang="en-US" b="0" dirty="0" smtClean="0">
                          <a:latin typeface="標楷體" panose="03000509000000000000" pitchFamily="65" charset="-120"/>
                          <a:ea typeface="標楷體" panose="03000509000000000000" pitchFamily="65" charset="-120"/>
                        </a:rPr>
                        <a:t> 確定電子商務商業模式的關鍵組成部分。</a:t>
                      </a:r>
                      <a:endParaRPr lang="en-US" altLang="zh-TW" b="0" dirty="0" smtClean="0">
                        <a:latin typeface="標楷體" panose="03000509000000000000" pitchFamily="65" charset="-120"/>
                        <a:ea typeface="標楷體" panose="03000509000000000000" pitchFamily="65" charset="-120"/>
                      </a:endParaRPr>
                    </a:p>
                    <a:p>
                      <a:r>
                        <a:rPr lang="en-US" altLang="zh-TW" b="0" dirty="0" smtClean="0">
                          <a:latin typeface="標楷體" panose="03000509000000000000" pitchFamily="65" charset="-120"/>
                          <a:ea typeface="標楷體" panose="03000509000000000000" pitchFamily="65" charset="-120"/>
                        </a:rPr>
                        <a:t>2.2</a:t>
                      </a:r>
                      <a:r>
                        <a:rPr lang="zh-TW" altLang="en-US" b="0" dirty="0" smtClean="0">
                          <a:latin typeface="標楷體" panose="03000509000000000000" pitchFamily="65" charset="-120"/>
                          <a:ea typeface="標楷體" panose="03000509000000000000" pitchFamily="65" charset="-120"/>
                        </a:rPr>
                        <a:t> 描述主要的企業對顧客的商業模式。</a:t>
                      </a:r>
                      <a:endParaRPr lang="en-US" altLang="zh-TW" b="0" dirty="0" smtClean="0">
                        <a:latin typeface="標楷體" panose="03000509000000000000" pitchFamily="65" charset="-120"/>
                        <a:ea typeface="標楷體" panose="03000509000000000000" pitchFamily="65" charset="-120"/>
                      </a:endParaRPr>
                    </a:p>
                    <a:p>
                      <a:r>
                        <a:rPr lang="en-US" altLang="zh-TW" b="0" dirty="0" smtClean="0">
                          <a:latin typeface="標楷體" panose="03000509000000000000" pitchFamily="65" charset="-120"/>
                          <a:ea typeface="標楷體" panose="03000509000000000000" pitchFamily="65" charset="-120"/>
                        </a:rPr>
                        <a:t>2.3</a:t>
                      </a:r>
                      <a:r>
                        <a:rPr lang="zh-TW" altLang="en-US" b="0" dirty="0" smtClean="0">
                          <a:latin typeface="標楷體" panose="03000509000000000000" pitchFamily="65" charset="-120"/>
                          <a:ea typeface="標楷體" panose="03000509000000000000" pitchFamily="65" charset="-120"/>
                        </a:rPr>
                        <a:t> 描述主要的企業對企業的商業模式。</a:t>
                      </a:r>
                      <a:endParaRPr lang="en-US" altLang="zh-TW" b="0" dirty="0" smtClean="0">
                        <a:latin typeface="標楷體" panose="03000509000000000000" pitchFamily="65" charset="-120"/>
                        <a:ea typeface="標楷體" panose="03000509000000000000" pitchFamily="65" charset="-120"/>
                      </a:endParaRPr>
                    </a:p>
                    <a:p>
                      <a:r>
                        <a:rPr lang="en-US" altLang="zh-TW" b="0" dirty="0" smtClean="0">
                          <a:latin typeface="標楷體" panose="03000509000000000000" pitchFamily="65" charset="-120"/>
                          <a:ea typeface="標楷體" panose="03000509000000000000" pitchFamily="65" charset="-120"/>
                        </a:rPr>
                        <a:t>2.4</a:t>
                      </a:r>
                      <a:r>
                        <a:rPr lang="zh-TW" altLang="en-US" b="0" dirty="0" smtClean="0">
                          <a:latin typeface="標楷體" panose="03000509000000000000" pitchFamily="65" charset="-120"/>
                          <a:ea typeface="標楷體" panose="03000509000000000000" pitchFamily="65" charset="-120"/>
                        </a:rPr>
                        <a:t> 了解適用於電子商務的關鍵商業概念和策略。</a:t>
                      </a:r>
                      <a:endParaRPr lang="zh-TW" altLang="en-US" b="0" dirty="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spTree>
    <p:extLst>
      <p:ext uri="{BB962C8B-B14F-4D97-AF65-F5344CB8AC3E}">
        <p14:creationId xmlns:p14="http://schemas.microsoft.com/office/powerpoint/2010/main" val="426087990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dirty="0" smtClean="0"/>
              <a:t>2.</a:t>
            </a:r>
            <a:r>
              <a:rPr lang="zh-TW" altLang="en-US" dirty="0" smtClean="0"/>
              <a:t> </a:t>
            </a:r>
            <a:r>
              <a:rPr lang="en-US" dirty="0" smtClean="0"/>
              <a:t>B2B </a:t>
            </a:r>
            <a:r>
              <a:rPr lang="en-US" dirty="0" smtClean="0"/>
              <a:t>Models: E-procurement</a:t>
            </a:r>
            <a:endParaRPr lang="en-US" dirty="0"/>
          </a:p>
        </p:txBody>
      </p:sp>
      <p:sp>
        <p:nvSpPr>
          <p:cNvPr id="3" name="Content Placeholder 2"/>
          <p:cNvSpPr>
            <a:spLocks noGrp="1"/>
          </p:cNvSpPr>
          <p:nvPr>
            <p:ph idx="1"/>
          </p:nvPr>
        </p:nvSpPr>
        <p:spPr>
          <a:xfrm>
            <a:off x="457200" y="1410383"/>
            <a:ext cx="8229600" cy="4525963"/>
          </a:xfrm>
        </p:spPr>
        <p:txBody>
          <a:bodyPr/>
          <a:lstStyle/>
          <a:p>
            <a:r>
              <a:rPr lang="en-US" dirty="0" smtClean="0"/>
              <a:t>Creates digital markets where participants transact for indirect goods</a:t>
            </a:r>
          </a:p>
          <a:p>
            <a:pPr lvl="1"/>
            <a:r>
              <a:rPr lang="en-US" dirty="0" smtClean="0"/>
              <a:t>B2B service providers, SaaS and PaaS providers</a:t>
            </a:r>
          </a:p>
          <a:p>
            <a:pPr lvl="1">
              <a:spcAft>
                <a:spcPts val="4200"/>
              </a:spcAft>
            </a:pPr>
            <a:r>
              <a:rPr lang="en-US" dirty="0" smtClean="0"/>
              <a:t>Scale economies</a:t>
            </a:r>
          </a:p>
          <a:p>
            <a:pPr lvl="1"/>
            <a:endParaRPr lang="en-US" dirty="0" smtClean="0"/>
          </a:p>
          <a:p>
            <a:r>
              <a:rPr lang="en-US" dirty="0" smtClean="0"/>
              <a:t>Revenue model:</a:t>
            </a:r>
          </a:p>
          <a:p>
            <a:pPr lvl="1">
              <a:spcAft>
                <a:spcPts val="4200"/>
              </a:spcAft>
            </a:pPr>
            <a:r>
              <a:rPr lang="en-US" dirty="0" smtClean="0"/>
              <a:t>Service fees, supply-chain management, fulfillment services</a:t>
            </a:r>
          </a:p>
          <a:p>
            <a:r>
              <a:rPr lang="en-US" dirty="0" smtClean="0"/>
              <a:t>Example: </a:t>
            </a:r>
            <a:r>
              <a:rPr lang="en-US" dirty="0" err="1" smtClean="0"/>
              <a:t>Ariba</a:t>
            </a:r>
            <a:endParaRPr lang="en-US" dirty="0"/>
          </a:p>
        </p:txBody>
      </p:sp>
      <p:sp>
        <p:nvSpPr>
          <p:cNvPr id="4" name="文字方塊 3"/>
          <p:cNvSpPr txBox="1"/>
          <p:nvPr/>
        </p:nvSpPr>
        <p:spPr>
          <a:xfrm>
            <a:off x="457200" y="387400"/>
            <a:ext cx="3352800" cy="400110"/>
          </a:xfrm>
          <a:prstGeom prst="rect">
            <a:avLst/>
          </a:prstGeom>
          <a:solidFill>
            <a:srgbClr val="FFFF00"/>
          </a:solidFill>
        </p:spPr>
        <p:txBody>
          <a:bodyPr wrap="square" rtlCol="0">
            <a:spAutoFit/>
          </a:bodyPr>
          <a:lstStyle/>
          <a:p>
            <a:r>
              <a:rPr lang="zh-TW" altLang="en-US" sz="2000" dirty="0" smtClean="0">
                <a:latin typeface="標楷體" panose="03000509000000000000" pitchFamily="65" charset="-120"/>
                <a:ea typeface="標楷體" panose="03000509000000000000" pitchFamily="65" charset="-120"/>
              </a:rPr>
              <a:t>企業對企業模式：電子採購</a:t>
            </a:r>
          </a:p>
        </p:txBody>
      </p:sp>
      <p:sp>
        <p:nvSpPr>
          <p:cNvPr id="5" name="文字方塊 4"/>
          <p:cNvSpPr txBox="1"/>
          <p:nvPr/>
        </p:nvSpPr>
        <p:spPr>
          <a:xfrm>
            <a:off x="457200" y="3048000"/>
            <a:ext cx="7086600" cy="1015663"/>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創造參與者</a:t>
            </a:r>
            <a:r>
              <a:rPr lang="zh-TW" altLang="en-US" sz="2000" dirty="0">
                <a:latin typeface="標楷體" panose="03000509000000000000" pitchFamily="65" charset="-120"/>
                <a:ea typeface="標楷體" panose="03000509000000000000" pitchFamily="65" charset="-120"/>
              </a:rPr>
              <a:t>進行間接商品交易的</a:t>
            </a:r>
            <a:r>
              <a:rPr lang="zh-TW" altLang="en-US" sz="2000" dirty="0" smtClean="0">
                <a:latin typeface="標楷體" panose="03000509000000000000" pitchFamily="65" charset="-120"/>
                <a:ea typeface="標楷體" panose="03000509000000000000" pitchFamily="65" charset="-120"/>
              </a:rPr>
              <a:t>數位市場</a:t>
            </a:r>
            <a:endParaRPr lang="en-US" altLang="zh-TW" sz="2000" dirty="0" smtClean="0">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sz="2000" dirty="0">
                <a:latin typeface="標楷體" panose="03000509000000000000" pitchFamily="65" charset="-120"/>
                <a:ea typeface="標楷體" panose="03000509000000000000" pitchFamily="65" charset="-120"/>
              </a:rPr>
              <a:t>企業對</a:t>
            </a:r>
            <a:r>
              <a:rPr lang="zh-TW" altLang="en-US" sz="2000" dirty="0" smtClean="0">
                <a:latin typeface="標楷體" panose="03000509000000000000" pitchFamily="65" charset="-120"/>
                <a:ea typeface="標楷體" panose="03000509000000000000" pitchFamily="65" charset="-120"/>
              </a:rPr>
              <a:t>企業服務提供者、軟體即服務和平台即服務提供者</a:t>
            </a:r>
            <a:endParaRPr lang="en-US" altLang="zh-TW" sz="2000" dirty="0" smtClean="0">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sz="2000" dirty="0" smtClean="0">
                <a:latin typeface="標楷體" panose="03000509000000000000" pitchFamily="65" charset="-120"/>
                <a:ea typeface="標楷體" panose="03000509000000000000" pitchFamily="65" charset="-120"/>
              </a:rPr>
              <a:t>規模經濟</a:t>
            </a:r>
          </a:p>
        </p:txBody>
      </p:sp>
      <p:sp>
        <p:nvSpPr>
          <p:cNvPr id="6" name="文字方塊 5"/>
          <p:cNvSpPr txBox="1"/>
          <p:nvPr/>
        </p:nvSpPr>
        <p:spPr>
          <a:xfrm>
            <a:off x="457200" y="4993394"/>
            <a:ext cx="4542644" cy="707886"/>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收益模式</a:t>
            </a:r>
            <a:r>
              <a:rPr lang="zh-TW" altLang="en-US" sz="2000" dirty="0">
                <a:latin typeface="標楷體" panose="03000509000000000000" pitchFamily="65" charset="-120"/>
                <a:ea typeface="標楷體" panose="03000509000000000000" pitchFamily="65" charset="-120"/>
              </a:rPr>
              <a:t>：</a:t>
            </a:r>
            <a:endParaRPr lang="en-US" altLang="zh-TW" sz="2000" dirty="0" smtClean="0">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sz="2000" dirty="0" smtClean="0">
                <a:latin typeface="標楷體" panose="03000509000000000000" pitchFamily="65" charset="-120"/>
                <a:ea typeface="標楷體" panose="03000509000000000000" pitchFamily="65" charset="-120"/>
              </a:rPr>
              <a:t>服務</a:t>
            </a:r>
            <a:r>
              <a:rPr lang="zh-TW" altLang="en-US" sz="2000" dirty="0">
                <a:latin typeface="標楷體" panose="03000509000000000000" pitchFamily="65" charset="-120"/>
                <a:ea typeface="標楷體" panose="03000509000000000000" pitchFamily="65" charset="-120"/>
              </a:rPr>
              <a:t>費用、供應鏈管理、</a:t>
            </a:r>
            <a:r>
              <a:rPr lang="zh-TW" altLang="en-US" sz="2000" dirty="0" smtClean="0">
                <a:latin typeface="標楷體" panose="03000509000000000000" pitchFamily="65" charset="-120"/>
                <a:ea typeface="標楷體" panose="03000509000000000000" pitchFamily="65" charset="-120"/>
              </a:rPr>
              <a:t>履行服務</a:t>
            </a:r>
            <a:endParaRPr lang="zh-TW" altLang="en-US" sz="2000" dirty="0">
              <a:latin typeface="標楷體" panose="03000509000000000000" pitchFamily="65" charset="-120"/>
              <a:ea typeface="標楷體" panose="03000509000000000000" pitchFamily="65" charset="-120"/>
            </a:endParaRPr>
          </a:p>
        </p:txBody>
      </p:sp>
      <p:sp>
        <p:nvSpPr>
          <p:cNvPr id="7" name="文字方塊 6"/>
          <p:cNvSpPr txBox="1"/>
          <p:nvPr/>
        </p:nvSpPr>
        <p:spPr>
          <a:xfrm>
            <a:off x="3200400" y="5796239"/>
            <a:ext cx="46482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例如：</a:t>
            </a:r>
            <a:r>
              <a:rPr lang="en-US" altLang="zh-TW" sz="2000" dirty="0" err="1" smtClean="0"/>
              <a:t>Ariba</a:t>
            </a:r>
            <a:r>
              <a:rPr lang="zh-TW" altLang="en-US" sz="2000" dirty="0" smtClean="0">
                <a:latin typeface="標楷體" panose="03000509000000000000" pitchFamily="65" charset="-120"/>
                <a:ea typeface="標楷體" panose="03000509000000000000" pitchFamily="65" charset="-120"/>
              </a:rPr>
              <a:t>公司</a:t>
            </a:r>
            <a:r>
              <a:rPr lang="en-US" altLang="zh-TW" sz="2000" dirty="0" smtClean="0">
                <a:latin typeface="標楷體" panose="03000509000000000000" pitchFamily="65" charset="-120"/>
                <a:ea typeface="標楷體" panose="03000509000000000000" pitchFamily="65" charset="-120"/>
              </a:rPr>
              <a:t>,</a:t>
            </a:r>
            <a:r>
              <a:rPr lang="zh-TW" altLang="en-US" sz="2000" dirty="0" smtClean="0">
                <a:latin typeface="標楷體" panose="03000509000000000000" pitchFamily="65" charset="-120"/>
                <a:ea typeface="標楷體" panose="03000509000000000000" pitchFamily="65" charset="-120"/>
              </a:rPr>
              <a:t>電子商務</a:t>
            </a:r>
            <a:r>
              <a:rPr lang="zh-TW" altLang="en-US" sz="2000" dirty="0">
                <a:latin typeface="標楷體" panose="03000509000000000000" pitchFamily="65" charset="-120"/>
                <a:ea typeface="標楷體" panose="03000509000000000000" pitchFamily="65" charset="-120"/>
              </a:rPr>
              <a:t>聯盟站台</a:t>
            </a:r>
            <a:endParaRPr lang="en-US" altLang="zh-TW" sz="2000" dirty="0"/>
          </a:p>
        </p:txBody>
      </p:sp>
    </p:spTree>
    <p:extLst>
      <p:ext uri="{BB962C8B-B14F-4D97-AF65-F5344CB8AC3E}">
        <p14:creationId xmlns:p14="http://schemas.microsoft.com/office/powerpoint/2010/main" val="24167743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dirty="0" smtClean="0"/>
              <a:t>3.</a:t>
            </a:r>
            <a:r>
              <a:rPr lang="zh-TW" altLang="en-US" dirty="0" smtClean="0"/>
              <a:t> </a:t>
            </a:r>
            <a:r>
              <a:rPr lang="en-US" dirty="0" smtClean="0"/>
              <a:t>B2B </a:t>
            </a:r>
            <a:r>
              <a:rPr lang="en-US" dirty="0" smtClean="0"/>
              <a:t>Models: Exchanges</a:t>
            </a:r>
            <a:endParaRPr lang="en-US" dirty="0"/>
          </a:p>
        </p:txBody>
      </p:sp>
      <p:sp>
        <p:nvSpPr>
          <p:cNvPr id="3" name="Content Placeholder 2"/>
          <p:cNvSpPr>
            <a:spLocks noGrp="1"/>
          </p:cNvSpPr>
          <p:nvPr>
            <p:ph idx="1"/>
          </p:nvPr>
        </p:nvSpPr>
        <p:spPr/>
        <p:txBody>
          <a:bodyPr/>
          <a:lstStyle/>
          <a:p>
            <a:r>
              <a:rPr lang="en-US" dirty="0" smtClean="0"/>
              <a:t>Independently owned vertical digital marketplace for direct inputs</a:t>
            </a:r>
          </a:p>
          <a:p>
            <a:pPr>
              <a:spcAft>
                <a:spcPts val="1200"/>
              </a:spcAft>
            </a:pPr>
            <a:r>
              <a:rPr lang="en-US" dirty="0" smtClean="0"/>
              <a:t>Revenue model: Transaction, commission fees</a:t>
            </a:r>
          </a:p>
          <a:p>
            <a:pPr>
              <a:spcAft>
                <a:spcPts val="1200"/>
              </a:spcAft>
            </a:pPr>
            <a:r>
              <a:rPr lang="en-US" dirty="0" smtClean="0"/>
              <a:t>Create powerful competition between suppliers</a:t>
            </a:r>
          </a:p>
          <a:p>
            <a:r>
              <a:rPr lang="en-US" dirty="0" smtClean="0"/>
              <a:t>Tend to force suppliers into powerful price competition; number of exchanges has dropped dramatically</a:t>
            </a:r>
            <a:endParaRPr lang="en-US" dirty="0"/>
          </a:p>
        </p:txBody>
      </p:sp>
      <p:sp>
        <p:nvSpPr>
          <p:cNvPr id="4" name="文字方塊 3"/>
          <p:cNvSpPr txBox="1"/>
          <p:nvPr/>
        </p:nvSpPr>
        <p:spPr>
          <a:xfrm>
            <a:off x="457200" y="387400"/>
            <a:ext cx="2819400" cy="400110"/>
          </a:xfrm>
          <a:prstGeom prst="rect">
            <a:avLst/>
          </a:prstGeom>
          <a:solidFill>
            <a:srgbClr val="FFFF00"/>
          </a:solidFill>
        </p:spPr>
        <p:txBody>
          <a:bodyPr wrap="square" rtlCol="0">
            <a:spAutoFit/>
          </a:bodyPr>
          <a:lstStyle/>
          <a:p>
            <a:r>
              <a:rPr lang="zh-TW" altLang="en-US" sz="2000" dirty="0" smtClean="0">
                <a:latin typeface="標楷體" panose="03000509000000000000" pitchFamily="65" charset="-120"/>
                <a:ea typeface="標楷體" panose="03000509000000000000" pitchFamily="65" charset="-120"/>
              </a:rPr>
              <a:t>企業對企業模式：</a:t>
            </a:r>
            <a:r>
              <a:rPr lang="zh-TW" altLang="en-US" sz="2000" dirty="0" smtClean="0">
                <a:latin typeface="標楷體" panose="03000509000000000000" pitchFamily="65" charset="-120"/>
                <a:ea typeface="標楷體" panose="03000509000000000000" pitchFamily="65" charset="-120"/>
              </a:rPr>
              <a:t>交換</a:t>
            </a:r>
            <a:endParaRPr lang="zh-TW" altLang="en-US" sz="2000" dirty="0" smtClean="0">
              <a:latin typeface="標楷體" panose="03000509000000000000" pitchFamily="65" charset="-120"/>
              <a:ea typeface="標楷體" panose="03000509000000000000" pitchFamily="65" charset="-120"/>
            </a:endParaRPr>
          </a:p>
        </p:txBody>
      </p:sp>
      <p:sp>
        <p:nvSpPr>
          <p:cNvPr id="5" name="文字方塊 4"/>
          <p:cNvSpPr txBox="1"/>
          <p:nvPr/>
        </p:nvSpPr>
        <p:spPr>
          <a:xfrm>
            <a:off x="3266607" y="2057400"/>
            <a:ext cx="43815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anose="03000509000000000000" pitchFamily="65" charset="-120"/>
                <a:ea typeface="標楷體" panose="03000509000000000000" pitchFamily="65" charset="-120"/>
              </a:rPr>
              <a:t>獨立擁有直接投入的垂直</a:t>
            </a:r>
            <a:r>
              <a:rPr lang="zh-TW" altLang="en-US" sz="2000" dirty="0" smtClean="0">
                <a:latin typeface="標楷體" panose="03000509000000000000" pitchFamily="65" charset="-120"/>
                <a:ea typeface="標楷體" panose="03000509000000000000" pitchFamily="65" charset="-120"/>
              </a:rPr>
              <a:t>數位市場</a:t>
            </a:r>
          </a:p>
        </p:txBody>
      </p:sp>
      <p:sp>
        <p:nvSpPr>
          <p:cNvPr id="6" name="文字方塊 5"/>
          <p:cNvSpPr txBox="1"/>
          <p:nvPr/>
        </p:nvSpPr>
        <p:spPr>
          <a:xfrm>
            <a:off x="685800" y="3048000"/>
            <a:ext cx="35814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收益模式</a:t>
            </a:r>
            <a:r>
              <a:rPr lang="zh-TW" altLang="en-US" sz="2000" dirty="0">
                <a:latin typeface="標楷體" panose="03000509000000000000" pitchFamily="65" charset="-120"/>
                <a:ea typeface="標楷體" panose="03000509000000000000" pitchFamily="65" charset="-120"/>
              </a:rPr>
              <a:t>：</a:t>
            </a:r>
            <a:r>
              <a:rPr lang="zh-TW" altLang="en-US" sz="2000" dirty="0" smtClean="0">
                <a:latin typeface="標楷體" panose="03000509000000000000" pitchFamily="65" charset="-120"/>
                <a:ea typeface="標楷體" panose="03000509000000000000" pitchFamily="65" charset="-120"/>
              </a:rPr>
              <a:t>交易、佣金費用</a:t>
            </a:r>
          </a:p>
        </p:txBody>
      </p:sp>
      <p:sp>
        <p:nvSpPr>
          <p:cNvPr id="7" name="文字方塊 6"/>
          <p:cNvSpPr txBox="1"/>
          <p:nvPr/>
        </p:nvSpPr>
        <p:spPr>
          <a:xfrm>
            <a:off x="689548" y="3838545"/>
            <a:ext cx="39624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anose="03000509000000000000" pitchFamily="65" charset="-120"/>
                <a:ea typeface="標楷體" panose="03000509000000000000" pitchFamily="65" charset="-120"/>
              </a:rPr>
              <a:t>在供應商</a:t>
            </a:r>
            <a:r>
              <a:rPr lang="zh-TW" altLang="en-US" sz="2000" dirty="0" smtClean="0">
                <a:latin typeface="標楷體" panose="03000509000000000000" pitchFamily="65" charset="-120"/>
                <a:ea typeface="標楷體" panose="03000509000000000000" pitchFamily="65" charset="-120"/>
              </a:rPr>
              <a:t>之間創</a:t>
            </a:r>
            <a:r>
              <a:rPr lang="zh-TW" altLang="en-US" sz="2000" dirty="0">
                <a:latin typeface="標楷體" panose="03000509000000000000" pitchFamily="65" charset="-120"/>
                <a:ea typeface="標楷體" panose="03000509000000000000" pitchFamily="65" charset="-120"/>
              </a:rPr>
              <a:t>造</a:t>
            </a:r>
            <a:r>
              <a:rPr lang="zh-TW" altLang="en-US" sz="2000" dirty="0" smtClean="0">
                <a:latin typeface="標楷體" panose="03000509000000000000" pitchFamily="65" charset="-120"/>
                <a:ea typeface="標楷體" panose="03000509000000000000" pitchFamily="65" charset="-120"/>
              </a:rPr>
              <a:t>強大</a:t>
            </a:r>
            <a:r>
              <a:rPr lang="zh-TW" altLang="en-US" sz="2000" dirty="0">
                <a:latin typeface="標楷體" panose="03000509000000000000" pitchFamily="65" charset="-120"/>
                <a:ea typeface="標楷體" panose="03000509000000000000" pitchFamily="65" charset="-120"/>
              </a:rPr>
              <a:t>的競爭</a:t>
            </a:r>
            <a:endParaRPr lang="zh-TW" altLang="en-US" sz="2000" dirty="0" smtClean="0">
              <a:latin typeface="標楷體" panose="03000509000000000000" pitchFamily="65" charset="-120"/>
              <a:ea typeface="標楷體" panose="03000509000000000000" pitchFamily="65" charset="-120"/>
            </a:endParaRPr>
          </a:p>
        </p:txBody>
      </p:sp>
      <p:sp>
        <p:nvSpPr>
          <p:cNvPr id="8" name="文字方塊 7"/>
          <p:cNvSpPr txBox="1"/>
          <p:nvPr/>
        </p:nvSpPr>
        <p:spPr>
          <a:xfrm>
            <a:off x="457200" y="5603451"/>
            <a:ext cx="7387652"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趨於強制供應商</a:t>
            </a:r>
            <a:r>
              <a:rPr lang="zh-TW" altLang="en-US" sz="2000" dirty="0">
                <a:latin typeface="標楷體" panose="03000509000000000000" pitchFamily="65" charset="-120"/>
                <a:ea typeface="標楷體" panose="03000509000000000000" pitchFamily="65" charset="-120"/>
              </a:rPr>
              <a:t>進行強大的價格競爭</a:t>
            </a:r>
            <a:r>
              <a:rPr lang="en-US" altLang="zh-TW" sz="2000" dirty="0" smtClean="0">
                <a:latin typeface="標楷體" panose="03000509000000000000" pitchFamily="65" charset="-120"/>
                <a:ea typeface="標楷體" panose="03000509000000000000" pitchFamily="65" charset="-120"/>
              </a:rPr>
              <a:t>;</a:t>
            </a:r>
            <a:r>
              <a:rPr lang="zh-TW" altLang="en-US" sz="2000" dirty="0" smtClean="0">
                <a:latin typeface="標楷體" panose="03000509000000000000" pitchFamily="65" charset="-120"/>
                <a:ea typeface="標楷體" panose="03000509000000000000" pitchFamily="65" charset="-120"/>
              </a:rPr>
              <a:t>交易的數量</a:t>
            </a:r>
            <a:r>
              <a:rPr lang="zh-TW" altLang="en-US" sz="2000" dirty="0">
                <a:latin typeface="標楷體" panose="03000509000000000000" pitchFamily="65" charset="-120"/>
                <a:ea typeface="標楷體" panose="03000509000000000000" pitchFamily="65" charset="-120"/>
              </a:rPr>
              <a:t>急劇下降</a:t>
            </a:r>
            <a:endParaRPr lang="zh-TW" altLang="en-US" sz="2000" dirty="0" smtClean="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153842799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dirty="0" smtClean="0"/>
              <a:t>4.</a:t>
            </a:r>
            <a:r>
              <a:rPr lang="zh-TW" altLang="en-US" dirty="0" smtClean="0"/>
              <a:t> </a:t>
            </a:r>
            <a:r>
              <a:rPr lang="en-US" dirty="0" smtClean="0"/>
              <a:t>B2B </a:t>
            </a:r>
            <a:r>
              <a:rPr lang="en-US" dirty="0" smtClean="0"/>
              <a:t>Models: Industry Consortia</a:t>
            </a:r>
            <a:endParaRPr lang="en-US" dirty="0"/>
          </a:p>
        </p:txBody>
      </p:sp>
      <p:sp>
        <p:nvSpPr>
          <p:cNvPr id="3" name="Content Placeholder 2"/>
          <p:cNvSpPr>
            <a:spLocks noGrp="1"/>
          </p:cNvSpPr>
          <p:nvPr>
            <p:ph idx="1"/>
          </p:nvPr>
        </p:nvSpPr>
        <p:spPr/>
        <p:txBody>
          <a:bodyPr/>
          <a:lstStyle/>
          <a:p>
            <a:pPr>
              <a:spcAft>
                <a:spcPts val="1800"/>
              </a:spcAft>
            </a:pPr>
            <a:r>
              <a:rPr lang="en-US" dirty="0" smtClean="0"/>
              <a:t>Industry-owned vertical digital marketplace open to select suppliers</a:t>
            </a:r>
          </a:p>
          <a:p>
            <a:r>
              <a:rPr lang="en-US" dirty="0" smtClean="0"/>
              <a:t>More successful than exchanges</a:t>
            </a:r>
          </a:p>
          <a:p>
            <a:pPr lvl="1"/>
            <a:r>
              <a:rPr lang="en-US" dirty="0" smtClean="0"/>
              <a:t>Sponsored by powerful industry players</a:t>
            </a:r>
          </a:p>
          <a:p>
            <a:pPr lvl="1">
              <a:spcAft>
                <a:spcPts val="6600"/>
              </a:spcAft>
            </a:pPr>
            <a:r>
              <a:rPr lang="en-US" dirty="0" smtClean="0"/>
              <a:t>Strengthen traditional purchasing behavior</a:t>
            </a:r>
          </a:p>
          <a:p>
            <a:pPr>
              <a:spcAft>
                <a:spcPts val="1200"/>
              </a:spcAft>
            </a:pPr>
            <a:r>
              <a:rPr lang="en-US" dirty="0" smtClean="0"/>
              <a:t>Revenue model: Transaction, commission fees</a:t>
            </a:r>
          </a:p>
          <a:p>
            <a:r>
              <a:rPr lang="en-US" dirty="0" smtClean="0"/>
              <a:t>Example: SupplyOn</a:t>
            </a:r>
            <a:endParaRPr lang="en-US" dirty="0"/>
          </a:p>
        </p:txBody>
      </p:sp>
      <p:sp>
        <p:nvSpPr>
          <p:cNvPr id="4" name="文字方塊 3"/>
          <p:cNvSpPr txBox="1"/>
          <p:nvPr/>
        </p:nvSpPr>
        <p:spPr>
          <a:xfrm>
            <a:off x="457200" y="363902"/>
            <a:ext cx="3352800" cy="400110"/>
          </a:xfrm>
          <a:prstGeom prst="rect">
            <a:avLst/>
          </a:prstGeom>
          <a:solidFill>
            <a:srgbClr val="FFFF00"/>
          </a:solidFill>
        </p:spPr>
        <p:txBody>
          <a:bodyPr wrap="square" rtlCol="0">
            <a:spAutoFit/>
          </a:bodyPr>
          <a:lstStyle/>
          <a:p>
            <a:r>
              <a:rPr lang="zh-TW" altLang="en-US" sz="2000" dirty="0" smtClean="0">
                <a:latin typeface="標楷體" panose="03000509000000000000" pitchFamily="65" charset="-120"/>
                <a:ea typeface="標楷體" panose="03000509000000000000" pitchFamily="65" charset="-120"/>
              </a:rPr>
              <a:t>企業對企業模式：產業結盟</a:t>
            </a:r>
          </a:p>
        </p:txBody>
      </p:sp>
      <p:sp>
        <p:nvSpPr>
          <p:cNvPr id="5" name="文字方塊 4"/>
          <p:cNvSpPr txBox="1"/>
          <p:nvPr/>
        </p:nvSpPr>
        <p:spPr>
          <a:xfrm>
            <a:off x="494675" y="2514600"/>
            <a:ext cx="56388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產業</a:t>
            </a:r>
            <a:r>
              <a:rPr lang="zh-TW" altLang="en-US" sz="2000" dirty="0">
                <a:latin typeface="標楷體" panose="03000509000000000000" pitchFamily="65" charset="-120"/>
                <a:ea typeface="標楷體" panose="03000509000000000000" pitchFamily="65" charset="-120"/>
              </a:rPr>
              <a:t>所有的垂直</a:t>
            </a:r>
            <a:r>
              <a:rPr lang="zh-TW" altLang="en-US" sz="2000" dirty="0" smtClean="0">
                <a:latin typeface="標楷體" panose="03000509000000000000" pitchFamily="65" charset="-120"/>
                <a:ea typeface="標楷體" panose="03000509000000000000" pitchFamily="65" charset="-120"/>
              </a:rPr>
              <a:t>數位市場</a:t>
            </a:r>
            <a:r>
              <a:rPr lang="zh-TW" altLang="en-US" sz="2000" dirty="0">
                <a:latin typeface="標楷體" panose="03000509000000000000" pitchFamily="65" charset="-120"/>
                <a:ea typeface="標楷體" panose="03000509000000000000" pitchFamily="65" charset="-120"/>
              </a:rPr>
              <a:t>開放給選定的供應商</a:t>
            </a:r>
            <a:endParaRPr lang="zh-TW" altLang="en-US" sz="2000" dirty="0" smtClean="0">
              <a:latin typeface="標楷體" panose="03000509000000000000" pitchFamily="65" charset="-120"/>
              <a:ea typeface="標楷體" panose="03000509000000000000" pitchFamily="65" charset="-120"/>
            </a:endParaRPr>
          </a:p>
        </p:txBody>
      </p:sp>
      <p:sp>
        <p:nvSpPr>
          <p:cNvPr id="6" name="文字方塊 5"/>
          <p:cNvSpPr txBox="1"/>
          <p:nvPr/>
        </p:nvSpPr>
        <p:spPr>
          <a:xfrm>
            <a:off x="425970" y="4114800"/>
            <a:ext cx="3352800" cy="1015663"/>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anose="03000509000000000000" pitchFamily="65" charset="-120"/>
                <a:ea typeface="標楷體" panose="03000509000000000000" pitchFamily="65" charset="-120"/>
              </a:rPr>
              <a:t>比</a:t>
            </a:r>
            <a:r>
              <a:rPr lang="zh-TW" altLang="en-US" sz="2000" dirty="0" smtClean="0">
                <a:latin typeface="標楷體" panose="03000509000000000000" pitchFamily="65" charset="-120"/>
                <a:ea typeface="標楷體" panose="03000509000000000000" pitchFamily="65" charset="-120"/>
              </a:rPr>
              <a:t>交換更成功</a:t>
            </a:r>
            <a:endParaRPr lang="en-US" altLang="zh-TW" sz="2000" dirty="0" smtClean="0">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sz="2000" dirty="0">
                <a:latin typeface="標楷體" panose="03000509000000000000" pitchFamily="65" charset="-120"/>
                <a:ea typeface="標楷體" panose="03000509000000000000" pitchFamily="65" charset="-120"/>
              </a:rPr>
              <a:t>由強大</a:t>
            </a:r>
            <a:r>
              <a:rPr lang="zh-TW" altLang="en-US" sz="2000" dirty="0" smtClean="0">
                <a:latin typeface="標楷體" panose="03000509000000000000" pitchFamily="65" charset="-120"/>
                <a:ea typeface="標楷體" panose="03000509000000000000" pitchFamily="65" charset="-120"/>
              </a:rPr>
              <a:t>的產業</a:t>
            </a:r>
            <a:r>
              <a:rPr lang="zh-TW" altLang="en-US" sz="2000" dirty="0">
                <a:latin typeface="標楷體" panose="03000509000000000000" pitchFamily="65" charset="-120"/>
                <a:ea typeface="標楷體" panose="03000509000000000000" pitchFamily="65" charset="-120"/>
              </a:rPr>
              <a:t>玩家</a:t>
            </a:r>
            <a:r>
              <a:rPr lang="zh-TW" altLang="en-US" sz="2000" dirty="0" smtClean="0">
                <a:latin typeface="標楷體" panose="03000509000000000000" pitchFamily="65" charset="-120"/>
                <a:ea typeface="標楷體" panose="03000509000000000000" pitchFamily="65" charset="-120"/>
              </a:rPr>
              <a:t>贊助</a:t>
            </a:r>
            <a:endParaRPr lang="en-US" altLang="zh-TW" sz="2000" dirty="0" smtClean="0">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sz="2000" dirty="0">
                <a:latin typeface="標楷體" panose="03000509000000000000" pitchFamily="65" charset="-120"/>
                <a:ea typeface="標楷體" panose="03000509000000000000" pitchFamily="65" charset="-120"/>
              </a:rPr>
              <a:t>加強傳統的購買行為</a:t>
            </a:r>
            <a:endParaRPr lang="zh-TW" altLang="en-US" sz="2000" dirty="0" smtClean="0">
              <a:latin typeface="標楷體" panose="03000509000000000000" pitchFamily="65" charset="-120"/>
              <a:ea typeface="標楷體" panose="03000509000000000000" pitchFamily="65" charset="-120"/>
            </a:endParaRPr>
          </a:p>
        </p:txBody>
      </p:sp>
      <p:sp>
        <p:nvSpPr>
          <p:cNvPr id="7" name="文字方塊 6"/>
          <p:cNvSpPr txBox="1"/>
          <p:nvPr/>
        </p:nvSpPr>
        <p:spPr>
          <a:xfrm>
            <a:off x="609600" y="5516803"/>
            <a:ext cx="35814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收益模式</a:t>
            </a:r>
            <a:r>
              <a:rPr lang="zh-TW" altLang="en-US" sz="2000" dirty="0">
                <a:latin typeface="標楷體" panose="03000509000000000000" pitchFamily="65" charset="-120"/>
                <a:ea typeface="標楷體" panose="03000509000000000000" pitchFamily="65" charset="-120"/>
              </a:rPr>
              <a:t>：交易，</a:t>
            </a:r>
            <a:r>
              <a:rPr lang="zh-TW" altLang="en-US" sz="2000" dirty="0" smtClean="0">
                <a:latin typeface="標楷體" panose="03000509000000000000" pitchFamily="65" charset="-120"/>
                <a:ea typeface="標楷體" panose="03000509000000000000" pitchFamily="65" charset="-120"/>
              </a:rPr>
              <a:t>佣金費用</a:t>
            </a:r>
          </a:p>
        </p:txBody>
      </p:sp>
      <p:sp>
        <p:nvSpPr>
          <p:cNvPr id="8" name="文字方塊 7"/>
          <p:cNvSpPr txBox="1"/>
          <p:nvPr/>
        </p:nvSpPr>
        <p:spPr>
          <a:xfrm>
            <a:off x="4038600" y="6013601"/>
            <a:ext cx="28956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例如：</a:t>
            </a:r>
            <a:r>
              <a:rPr lang="en-US" altLang="zh-TW" sz="2000" dirty="0" err="1" smtClean="0">
                <a:latin typeface="標楷體" panose="03000509000000000000" pitchFamily="65" charset="-120"/>
                <a:ea typeface="標楷體" panose="03000509000000000000" pitchFamily="65" charset="-120"/>
              </a:rPr>
              <a:t>SupplyOn</a:t>
            </a:r>
            <a:r>
              <a:rPr lang="zh-TW" altLang="en-US" sz="2000" dirty="0" smtClean="0">
                <a:latin typeface="標楷體" panose="03000509000000000000" pitchFamily="65" charset="-120"/>
                <a:ea typeface="標楷體" panose="03000509000000000000" pitchFamily="65" charset="-120"/>
              </a:rPr>
              <a:t>公司</a:t>
            </a:r>
          </a:p>
        </p:txBody>
      </p:sp>
    </p:spTree>
    <p:extLst>
      <p:ext uri="{BB962C8B-B14F-4D97-AF65-F5344CB8AC3E}">
        <p14:creationId xmlns:p14="http://schemas.microsoft.com/office/powerpoint/2010/main" val="2953790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Private Industrial Networks</a:t>
            </a:r>
            <a:endParaRPr lang="en-US" dirty="0"/>
          </a:p>
        </p:txBody>
      </p:sp>
      <p:sp>
        <p:nvSpPr>
          <p:cNvPr id="3" name="Content Placeholder 2"/>
          <p:cNvSpPr>
            <a:spLocks noGrp="1"/>
          </p:cNvSpPr>
          <p:nvPr>
            <p:ph idx="1"/>
          </p:nvPr>
        </p:nvSpPr>
        <p:spPr/>
        <p:txBody>
          <a:bodyPr/>
          <a:lstStyle/>
          <a:p>
            <a:pPr>
              <a:spcAft>
                <a:spcPts val="2400"/>
              </a:spcAft>
            </a:pPr>
            <a:r>
              <a:rPr lang="en-US" altLang="en-US" dirty="0" smtClean="0"/>
              <a:t>Digital network used to coordinate among firms engaged in business together</a:t>
            </a:r>
          </a:p>
          <a:p>
            <a:r>
              <a:rPr lang="en-US" altLang="en-US" dirty="0" smtClean="0"/>
              <a:t>Typically evolve out of large company</a:t>
            </a:r>
            <a:r>
              <a:rPr lang="ja-JP" altLang="en-US" dirty="0" smtClean="0"/>
              <a:t>’</a:t>
            </a:r>
            <a:r>
              <a:rPr lang="en-US" altLang="ja-JP" dirty="0" smtClean="0"/>
              <a:t>s internal enterprise system</a:t>
            </a:r>
          </a:p>
          <a:p>
            <a:pPr lvl="1">
              <a:spcAft>
                <a:spcPts val="4800"/>
              </a:spcAft>
            </a:pPr>
            <a:r>
              <a:rPr lang="en-US" altLang="ja-JP" dirty="0" smtClean="0"/>
              <a:t>Key, trusted, long-term suppliers invited to network</a:t>
            </a:r>
          </a:p>
          <a:p>
            <a:r>
              <a:rPr lang="en-US" altLang="en-US" dirty="0" smtClean="0"/>
              <a:t>Example: </a:t>
            </a:r>
            <a:r>
              <a:rPr lang="en-US" altLang="en-US" dirty="0" smtClean="0">
                <a:solidFill>
                  <a:srgbClr val="FF0000"/>
                </a:solidFill>
              </a:rPr>
              <a:t>Walmart</a:t>
            </a:r>
            <a:r>
              <a:rPr lang="ja-JP" altLang="en-US" dirty="0" smtClean="0">
                <a:solidFill>
                  <a:srgbClr val="FF0000"/>
                </a:solidFill>
              </a:rPr>
              <a:t>’</a:t>
            </a:r>
            <a:r>
              <a:rPr lang="en-US" altLang="ja-JP" dirty="0" smtClean="0">
                <a:solidFill>
                  <a:srgbClr val="FF0000"/>
                </a:solidFill>
              </a:rPr>
              <a:t>s </a:t>
            </a:r>
            <a:r>
              <a:rPr lang="en-US" altLang="ja-JP" dirty="0" smtClean="0"/>
              <a:t>network for suppliers</a:t>
            </a:r>
            <a:endParaRPr lang="en-US" altLang="ja-JP" dirty="0"/>
          </a:p>
        </p:txBody>
      </p:sp>
      <p:sp>
        <p:nvSpPr>
          <p:cNvPr id="4" name="文字方塊 3"/>
          <p:cNvSpPr txBox="1"/>
          <p:nvPr/>
        </p:nvSpPr>
        <p:spPr>
          <a:xfrm>
            <a:off x="457200" y="363902"/>
            <a:ext cx="1828800" cy="400110"/>
          </a:xfrm>
          <a:prstGeom prst="rect">
            <a:avLst/>
          </a:prstGeom>
          <a:solidFill>
            <a:srgbClr val="FFFF00"/>
          </a:solidFill>
        </p:spPr>
        <p:txBody>
          <a:bodyPr wrap="square" rtlCol="0">
            <a:spAutoFit/>
          </a:bodyPr>
          <a:lstStyle/>
          <a:p>
            <a:r>
              <a:rPr lang="zh-TW" altLang="en-US" sz="2000" dirty="0" smtClean="0">
                <a:latin typeface="標楷體" panose="03000509000000000000" pitchFamily="65" charset="-120"/>
                <a:ea typeface="標楷體" panose="03000509000000000000" pitchFamily="65" charset="-120"/>
              </a:rPr>
              <a:t>私人產業網路</a:t>
            </a:r>
          </a:p>
        </p:txBody>
      </p:sp>
      <p:sp>
        <p:nvSpPr>
          <p:cNvPr id="5" name="文字方塊 4"/>
          <p:cNvSpPr txBox="1"/>
          <p:nvPr/>
        </p:nvSpPr>
        <p:spPr>
          <a:xfrm>
            <a:off x="457200" y="2514600"/>
            <a:ext cx="54864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anose="03000509000000000000" pitchFamily="65" charset="-120"/>
                <a:ea typeface="標楷體" panose="03000509000000000000" pitchFamily="65" charset="-120"/>
              </a:rPr>
              <a:t>數位網路曾</a:t>
            </a:r>
            <a:r>
              <a:rPr lang="zh-TW" altLang="en-US" sz="2000" dirty="0">
                <a:latin typeface="標楷體" panose="03000509000000000000" pitchFamily="65" charset="-120"/>
                <a:ea typeface="標楷體" panose="03000509000000000000" pitchFamily="65" charset="-120"/>
              </a:rPr>
              <a:t>被用於</a:t>
            </a:r>
            <a:r>
              <a:rPr lang="zh-TW" altLang="en-US" sz="2000" dirty="0" smtClean="0">
                <a:latin typeface="標楷體" panose="03000509000000000000" pitchFamily="65" charset="-120"/>
                <a:ea typeface="標楷體" panose="03000509000000000000" pitchFamily="65" charset="-120"/>
              </a:rPr>
              <a:t>協同參與</a:t>
            </a:r>
            <a:r>
              <a:rPr lang="zh-TW" altLang="en-US" sz="2000" dirty="0">
                <a:latin typeface="標楷體" panose="03000509000000000000" pitchFamily="65" charset="-120"/>
                <a:ea typeface="標楷體" panose="03000509000000000000" pitchFamily="65" charset="-120"/>
              </a:rPr>
              <a:t>商業合作的公司</a:t>
            </a:r>
            <a:endParaRPr lang="zh-TW" altLang="en-US" sz="2000" dirty="0" smtClean="0">
              <a:latin typeface="標楷體" panose="03000509000000000000" pitchFamily="65" charset="-120"/>
              <a:ea typeface="標楷體" panose="03000509000000000000" pitchFamily="65" charset="-120"/>
            </a:endParaRPr>
          </a:p>
        </p:txBody>
      </p:sp>
      <p:sp>
        <p:nvSpPr>
          <p:cNvPr id="6" name="文字方塊 5"/>
          <p:cNvSpPr txBox="1"/>
          <p:nvPr/>
        </p:nvSpPr>
        <p:spPr>
          <a:xfrm>
            <a:off x="457200" y="4267200"/>
            <a:ext cx="6096000" cy="707886"/>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anose="03000509000000000000" pitchFamily="65" charset="-120"/>
                <a:ea typeface="標楷體" panose="03000509000000000000" pitchFamily="65" charset="-120"/>
              </a:rPr>
              <a:t>通常演變出大公司的內部企業</a:t>
            </a:r>
            <a:r>
              <a:rPr lang="zh-TW" altLang="en-US" sz="2000" dirty="0" smtClean="0">
                <a:latin typeface="標楷體" panose="03000509000000000000" pitchFamily="65" charset="-120"/>
                <a:ea typeface="標楷體" panose="03000509000000000000" pitchFamily="65" charset="-120"/>
              </a:rPr>
              <a:t>系統</a:t>
            </a:r>
            <a:endParaRPr lang="en-US" altLang="zh-TW" sz="2000" dirty="0" smtClean="0">
              <a:latin typeface="標楷體" panose="03000509000000000000" pitchFamily="65" charset="-120"/>
              <a:ea typeface="標楷體" panose="03000509000000000000" pitchFamily="65" charset="-120"/>
            </a:endParaRPr>
          </a:p>
          <a:p>
            <a:pPr marL="457200" indent="-457200">
              <a:buFont typeface="Wingdings" panose="05000000000000000000" pitchFamily="2" charset="2"/>
              <a:buAutoNum type="circleNumWdWhitePlain"/>
            </a:pPr>
            <a:r>
              <a:rPr lang="zh-TW" altLang="en-US" sz="2000" dirty="0">
                <a:latin typeface="標楷體" panose="03000509000000000000" pitchFamily="65" charset="-120"/>
                <a:ea typeface="標楷體" panose="03000509000000000000" pitchFamily="65" charset="-120"/>
              </a:rPr>
              <a:t>主要的，值得</a:t>
            </a:r>
            <a:r>
              <a:rPr lang="zh-TW" altLang="en-US" sz="2000" dirty="0" smtClean="0">
                <a:latin typeface="標楷體" panose="03000509000000000000" pitchFamily="65" charset="-120"/>
                <a:ea typeface="標楷體" panose="03000509000000000000" pitchFamily="65" charset="-120"/>
              </a:rPr>
              <a:t>信賴、長期</a:t>
            </a:r>
            <a:r>
              <a:rPr lang="zh-TW" altLang="en-US" sz="2000" dirty="0">
                <a:latin typeface="標楷體" panose="03000509000000000000" pitchFamily="65" charset="-120"/>
                <a:ea typeface="標楷體" panose="03000509000000000000" pitchFamily="65" charset="-120"/>
              </a:rPr>
              <a:t>供應商被邀請加入</a:t>
            </a:r>
            <a:r>
              <a:rPr lang="zh-TW" altLang="en-US" sz="2000" dirty="0" smtClean="0">
                <a:latin typeface="標楷體" panose="03000509000000000000" pitchFamily="65" charset="-120"/>
                <a:ea typeface="標楷體" panose="03000509000000000000" pitchFamily="65" charset="-120"/>
              </a:rPr>
              <a:t>網路</a:t>
            </a:r>
          </a:p>
        </p:txBody>
      </p:sp>
      <p:sp>
        <p:nvSpPr>
          <p:cNvPr id="7" name="文字方塊 6"/>
          <p:cNvSpPr txBox="1"/>
          <p:nvPr/>
        </p:nvSpPr>
        <p:spPr>
          <a:xfrm>
            <a:off x="457200" y="5418277"/>
            <a:ext cx="36576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anose="03000509000000000000" pitchFamily="65" charset="-120"/>
                <a:ea typeface="標楷體" panose="03000509000000000000" pitchFamily="65" charset="-120"/>
              </a:rPr>
              <a:t>例如：沃爾瑪的供應商</a:t>
            </a:r>
            <a:r>
              <a:rPr lang="zh-TW" altLang="en-US" sz="2000" dirty="0" smtClean="0">
                <a:latin typeface="標楷體" panose="03000509000000000000" pitchFamily="65" charset="-120"/>
                <a:ea typeface="標楷體" panose="03000509000000000000" pitchFamily="65" charset="-120"/>
              </a:rPr>
              <a:t>網路</a:t>
            </a:r>
            <a:endParaRPr lang="en-US" altLang="zh-TW" sz="2000" dirty="0" smtClean="0">
              <a:latin typeface="標楷體" panose="03000509000000000000" pitchFamily="65" charset="-120"/>
              <a:ea typeface="標楷體" panose="03000509000000000000" pitchFamily="65" charset="-120"/>
            </a:endParaRPr>
          </a:p>
        </p:txBody>
      </p:sp>
    </p:spTree>
    <p:extLst>
      <p:ext uri="{BB962C8B-B14F-4D97-AF65-F5344CB8AC3E}">
        <p14:creationId xmlns:p14="http://schemas.microsoft.com/office/powerpoint/2010/main" val="21656436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E-commerce Changes Business</a:t>
            </a:r>
          </a:p>
        </p:txBody>
      </p:sp>
      <p:sp>
        <p:nvSpPr>
          <p:cNvPr id="3" name="Content Placeholder 2"/>
          <p:cNvSpPr>
            <a:spLocks noGrp="1"/>
          </p:cNvSpPr>
          <p:nvPr>
            <p:ph idx="1"/>
          </p:nvPr>
        </p:nvSpPr>
        <p:spPr/>
        <p:txBody>
          <a:bodyPr/>
          <a:lstStyle/>
          <a:p>
            <a:pPr>
              <a:defRPr/>
            </a:pPr>
            <a:r>
              <a:rPr lang="en-US" dirty="0"/>
              <a:t>E-commerce changes industry structure by changing:</a:t>
            </a:r>
          </a:p>
          <a:p>
            <a:pPr lvl="1">
              <a:defRPr/>
            </a:pPr>
            <a:r>
              <a:rPr lang="en-US" dirty="0">
                <a:ea typeface="ＭＳ Ｐゴシック" charset="0"/>
              </a:rPr>
              <a:t>Rivalry among existing competitors</a:t>
            </a:r>
          </a:p>
          <a:p>
            <a:pPr lvl="1">
              <a:defRPr/>
            </a:pPr>
            <a:r>
              <a:rPr lang="en-US" dirty="0">
                <a:ea typeface="ＭＳ Ｐゴシック" charset="0"/>
              </a:rPr>
              <a:t>Barriers to entry</a:t>
            </a:r>
          </a:p>
          <a:p>
            <a:pPr lvl="1">
              <a:defRPr/>
            </a:pPr>
            <a:r>
              <a:rPr lang="en-US" dirty="0">
                <a:ea typeface="ＭＳ Ｐゴシック" charset="0"/>
              </a:rPr>
              <a:t>Threat of new substitute products</a:t>
            </a:r>
          </a:p>
          <a:p>
            <a:pPr lvl="1">
              <a:defRPr/>
            </a:pPr>
            <a:r>
              <a:rPr lang="en-US" dirty="0">
                <a:ea typeface="ＭＳ Ｐゴシック" charset="0"/>
              </a:rPr>
              <a:t>Strength of suppliers</a:t>
            </a:r>
          </a:p>
          <a:p>
            <a:pPr lvl="1">
              <a:defRPr/>
            </a:pPr>
            <a:r>
              <a:rPr lang="en-US" dirty="0">
                <a:ea typeface="ＭＳ Ｐゴシック" charset="0"/>
              </a:rPr>
              <a:t>Bargaining power of </a:t>
            </a:r>
            <a:r>
              <a:rPr lang="en-US" dirty="0" smtClean="0">
                <a:ea typeface="ＭＳ Ｐゴシック" charset="0"/>
              </a:rPr>
              <a:t>buyers</a:t>
            </a:r>
          </a:p>
          <a:p>
            <a:pPr>
              <a:defRPr/>
            </a:pPr>
            <a:r>
              <a:rPr lang="en-US" dirty="0" smtClean="0">
                <a:ea typeface="ＭＳ Ｐゴシック" charset="0"/>
              </a:rPr>
              <a:t>Industry structural analysis</a:t>
            </a:r>
            <a:endParaRPr lang="en-US" dirty="0">
              <a:ea typeface="ＭＳ Ｐゴシック" charset="0"/>
            </a:endParaRPr>
          </a:p>
        </p:txBody>
      </p:sp>
      <p:sp>
        <p:nvSpPr>
          <p:cNvPr id="4" name="文字方塊 3"/>
          <p:cNvSpPr txBox="1"/>
          <p:nvPr/>
        </p:nvSpPr>
        <p:spPr>
          <a:xfrm>
            <a:off x="453452" y="419220"/>
            <a:ext cx="27432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電子商務如何改變業務</a:t>
            </a:r>
            <a:endParaRPr lang="zh-TW" altLang="en-US" sz="2000" dirty="0" smtClean="0">
              <a:latin typeface="標楷體" pitchFamily="65" charset="-120"/>
              <a:ea typeface="標楷體" pitchFamily="65" charset="-120"/>
            </a:endParaRPr>
          </a:p>
        </p:txBody>
      </p:sp>
      <p:sp>
        <p:nvSpPr>
          <p:cNvPr id="5" name="文字方塊 4"/>
          <p:cNvSpPr txBox="1"/>
          <p:nvPr/>
        </p:nvSpPr>
        <p:spPr>
          <a:xfrm>
            <a:off x="5181600" y="2116604"/>
            <a:ext cx="3505200" cy="1938992"/>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itchFamily="65" charset="-120"/>
                <a:ea typeface="標楷體" pitchFamily="65" charset="-120"/>
              </a:rPr>
              <a:t>電子商務改變</a:t>
            </a:r>
            <a:r>
              <a:rPr lang="zh-TW" altLang="en-US" sz="2000" dirty="0">
                <a:latin typeface="標楷體" pitchFamily="65" charset="-120"/>
                <a:ea typeface="標楷體" pitchFamily="65" charset="-120"/>
              </a:rPr>
              <a:t>了產業</a:t>
            </a:r>
            <a:r>
              <a:rPr lang="zh-TW" altLang="en-US" sz="2000" dirty="0" smtClean="0">
                <a:latin typeface="標楷體" pitchFamily="65" charset="-120"/>
                <a:ea typeface="標楷體" pitchFamily="65" charset="-120"/>
              </a:rPr>
              <a:t>結構</a:t>
            </a:r>
            <a:endParaRPr lang="en-US" altLang="zh-TW" sz="2000" dirty="0" smtClean="0">
              <a:latin typeface="標楷體" pitchFamily="65" charset="-120"/>
              <a:ea typeface="標楷體" pitchFamily="65" charset="-120"/>
            </a:endParaRP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現有競爭對手之間的競爭</a:t>
            </a: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進入壁壘</a:t>
            </a: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新替代產品的威脅</a:t>
            </a: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供應商的</a:t>
            </a:r>
            <a:r>
              <a:rPr lang="zh-TW" altLang="en-US" sz="2000" dirty="0" smtClean="0">
                <a:latin typeface="標楷體" pitchFamily="65" charset="-120"/>
                <a:ea typeface="標楷體" pitchFamily="65" charset="-120"/>
              </a:rPr>
              <a:t>實力</a:t>
            </a:r>
            <a:endParaRPr lang="en-US" altLang="zh-TW" sz="2000" dirty="0" smtClean="0">
              <a:latin typeface="標楷體" pitchFamily="65" charset="-120"/>
              <a:ea typeface="標楷體" pitchFamily="65" charset="-120"/>
            </a:endParaRP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買家討價還價的</a:t>
            </a:r>
            <a:r>
              <a:rPr lang="zh-TW" altLang="en-US" sz="2000" dirty="0" smtClean="0">
                <a:latin typeface="標楷體" pitchFamily="65" charset="-120"/>
                <a:ea typeface="標楷體" pitchFamily="65" charset="-120"/>
              </a:rPr>
              <a:t>能力</a:t>
            </a:r>
            <a:endParaRPr lang="zh-TW" altLang="en-US" sz="2000" dirty="0">
              <a:latin typeface="標楷體" pitchFamily="65" charset="-120"/>
              <a:ea typeface="標楷體" pitchFamily="65" charset="-120"/>
            </a:endParaRPr>
          </a:p>
        </p:txBody>
      </p:sp>
      <p:sp>
        <p:nvSpPr>
          <p:cNvPr id="11" name="文字方塊 10"/>
          <p:cNvSpPr txBox="1"/>
          <p:nvPr/>
        </p:nvSpPr>
        <p:spPr>
          <a:xfrm>
            <a:off x="5181600" y="4572000"/>
            <a:ext cx="21336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itchFamily="65" charset="-120"/>
                <a:ea typeface="標楷體" pitchFamily="65" charset="-120"/>
              </a:rPr>
              <a:t>行業結構分析</a:t>
            </a:r>
            <a:endParaRPr lang="zh-TW" altLang="en-US" sz="2000" dirty="0" smtClean="0">
              <a:latin typeface="標楷體" pitchFamily="65" charset="-120"/>
              <a:ea typeface="標楷體" pitchFamily="65" charset="-120"/>
            </a:endParaRPr>
          </a:p>
        </p:txBody>
      </p:sp>
    </p:spTree>
    <p:extLst>
      <p:ext uri="{BB962C8B-B14F-4D97-AF65-F5344CB8AC3E}">
        <p14:creationId xmlns:p14="http://schemas.microsoft.com/office/powerpoint/2010/main" val="41308348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Industry Value Chains</a:t>
            </a:r>
            <a:endParaRPr lang="en-US" dirty="0"/>
          </a:p>
        </p:txBody>
      </p:sp>
      <p:sp>
        <p:nvSpPr>
          <p:cNvPr id="3" name="Content Placeholder 2"/>
          <p:cNvSpPr>
            <a:spLocks noGrp="1"/>
          </p:cNvSpPr>
          <p:nvPr>
            <p:ph idx="1"/>
          </p:nvPr>
        </p:nvSpPr>
        <p:spPr>
          <a:xfrm>
            <a:off x="304800" y="1323895"/>
            <a:ext cx="8229600" cy="4525963"/>
          </a:xfrm>
        </p:spPr>
        <p:txBody>
          <a:bodyPr/>
          <a:lstStyle/>
          <a:p>
            <a:pPr>
              <a:spcAft>
                <a:spcPts val="4200"/>
              </a:spcAft>
            </a:pPr>
            <a:r>
              <a:rPr lang="en-US" dirty="0" smtClean="0"/>
              <a:t>Set of activities performed by suppliers, manufacturers, transporters, distributors, and retailers that transform raw inputs into final products and services </a:t>
            </a:r>
          </a:p>
          <a:p>
            <a:r>
              <a:rPr lang="en-US" dirty="0" smtClean="0"/>
              <a:t>Internet reduces cost of information and other transactional costs</a:t>
            </a:r>
          </a:p>
          <a:p>
            <a:r>
              <a:rPr lang="en-US" dirty="0" smtClean="0"/>
              <a:t>Leads to greater operational efficiencies, lowering cost, prices, adding value for customers</a:t>
            </a:r>
            <a:endParaRPr lang="en-US" dirty="0"/>
          </a:p>
        </p:txBody>
      </p:sp>
      <p:sp>
        <p:nvSpPr>
          <p:cNvPr id="4" name="文字方塊 3"/>
          <p:cNvSpPr txBox="1"/>
          <p:nvPr/>
        </p:nvSpPr>
        <p:spPr>
          <a:xfrm>
            <a:off x="457200" y="347663"/>
            <a:ext cx="1468582"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行業價值鏈</a:t>
            </a:r>
            <a:endParaRPr lang="zh-TW" altLang="en-US" sz="2000" dirty="0" smtClean="0">
              <a:latin typeface="標楷體" pitchFamily="65" charset="-120"/>
              <a:ea typeface="標楷體" pitchFamily="65" charset="-120"/>
            </a:endParaRPr>
          </a:p>
        </p:txBody>
      </p:sp>
      <p:sp>
        <p:nvSpPr>
          <p:cNvPr id="5" name="文字方塊 4"/>
          <p:cNvSpPr txBox="1"/>
          <p:nvPr/>
        </p:nvSpPr>
        <p:spPr>
          <a:xfrm>
            <a:off x="440960" y="3063112"/>
            <a:ext cx="6950439" cy="646331"/>
          </a:xfrm>
          <a:prstGeom prst="rect">
            <a:avLst/>
          </a:prstGeom>
          <a:solidFill>
            <a:srgbClr val="FFFF00"/>
          </a:solidFill>
        </p:spPr>
        <p:txBody>
          <a:bodyPr wrap="square" rtlCol="0">
            <a:spAutoFit/>
          </a:bodyPr>
          <a:lstStyle/>
          <a:p>
            <a:pPr marL="285750" indent="-285750">
              <a:buFont typeface="Arial" panose="020B0604020202020204" pitchFamily="34" charset="0"/>
              <a:buChar char="•"/>
            </a:pPr>
            <a:r>
              <a:rPr lang="zh-TW" altLang="en-US" dirty="0">
                <a:latin typeface="標楷體" pitchFamily="65" charset="-120"/>
                <a:ea typeface="標楷體" pitchFamily="65" charset="-120"/>
              </a:rPr>
              <a:t>供應商，製造商，運輸商，分銷商和零售商將原始投入轉化為最終產品和服務的一系列活動</a:t>
            </a:r>
            <a:endParaRPr lang="zh-TW" altLang="en-US" dirty="0" smtClean="0">
              <a:latin typeface="標楷體" pitchFamily="65" charset="-120"/>
              <a:ea typeface="標楷體" pitchFamily="65" charset="-120"/>
            </a:endParaRPr>
          </a:p>
        </p:txBody>
      </p:sp>
      <p:sp>
        <p:nvSpPr>
          <p:cNvPr id="6" name="文字方塊 5"/>
          <p:cNvSpPr txBox="1"/>
          <p:nvPr/>
        </p:nvSpPr>
        <p:spPr>
          <a:xfrm>
            <a:off x="3657600" y="4184482"/>
            <a:ext cx="50292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itchFamily="65" charset="-120"/>
                <a:ea typeface="標楷體" pitchFamily="65" charset="-120"/>
              </a:rPr>
              <a:t>互聯網降低了信息成本和其他交易成本</a:t>
            </a:r>
            <a:endParaRPr lang="zh-TW" altLang="en-US" sz="2000" dirty="0" smtClean="0">
              <a:latin typeface="標楷體" pitchFamily="65" charset="-120"/>
              <a:ea typeface="標楷體" pitchFamily="65" charset="-120"/>
            </a:endParaRPr>
          </a:p>
        </p:txBody>
      </p:sp>
      <p:sp>
        <p:nvSpPr>
          <p:cNvPr id="7" name="文字方塊 6"/>
          <p:cNvSpPr txBox="1"/>
          <p:nvPr/>
        </p:nvSpPr>
        <p:spPr>
          <a:xfrm>
            <a:off x="392242" y="5687267"/>
            <a:ext cx="7227758"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smtClean="0">
                <a:latin typeface="標楷體" pitchFamily="65" charset="-120"/>
                <a:ea typeface="標楷體" pitchFamily="65" charset="-120"/>
              </a:rPr>
              <a:t>造成了運</a:t>
            </a:r>
            <a:r>
              <a:rPr lang="zh-TW" altLang="en-US" sz="2000" dirty="0">
                <a:latin typeface="標楷體" pitchFamily="65" charset="-120"/>
                <a:ea typeface="標楷體" pitchFamily="65" charset="-120"/>
              </a:rPr>
              <a:t>營效率，降低成本，降低價格，為客戶創造價值</a:t>
            </a:r>
            <a:endParaRPr lang="zh-TW" altLang="en-US" sz="2000" dirty="0" smtClean="0">
              <a:latin typeface="標楷體" pitchFamily="65" charset="-120"/>
              <a:ea typeface="標楷體" pitchFamily="65" charset="-120"/>
            </a:endParaRPr>
          </a:p>
        </p:txBody>
      </p:sp>
    </p:spTree>
    <p:extLst>
      <p:ext uri="{BB962C8B-B14F-4D97-AF65-F5344CB8AC3E}">
        <p14:creationId xmlns:p14="http://schemas.microsoft.com/office/powerpoint/2010/main" val="22371775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igure 2.4 E-commerce and Industry Value Chains"/>
          <p:cNvSpPr>
            <a:spLocks noGrp="1"/>
          </p:cNvSpPr>
          <p:nvPr>
            <p:ph type="title"/>
          </p:nvPr>
        </p:nvSpPr>
        <p:spPr/>
        <p:txBody>
          <a:bodyPr/>
          <a:lstStyle/>
          <a:p>
            <a:r>
              <a:rPr lang="en-US" dirty="0" smtClean="0"/>
              <a:t>Figure 2.4: E-commerce and Industry Value Chains</a:t>
            </a:r>
            <a:endParaRPr lang="en-US" dirty="0"/>
          </a:p>
        </p:txBody>
      </p:sp>
      <p:sp>
        <p:nvSpPr>
          <p:cNvPr id="4" name="Text Placeholder 3"/>
          <p:cNvSpPr>
            <a:spLocks noGrp="1"/>
          </p:cNvSpPr>
          <p:nvPr>
            <p:ph type="body" sz="quarter" idx="13"/>
          </p:nvPr>
        </p:nvSpPr>
        <p:spPr/>
        <p:txBody>
          <a:bodyPr/>
          <a:lstStyle/>
          <a:p>
            <a:endParaRPr lang="en-US" dirty="0"/>
          </a:p>
        </p:txBody>
      </p:sp>
      <p:pic>
        <p:nvPicPr>
          <p:cNvPr id="8" name="Image" descr="Figure 2.4: E-commerce and Industry Value Chains.Every industry can be characterized by a set of value-adding activities performed by a variety of actors. E-commerce potentially affects the capabilities of each player as well as the overall operational efficiency of the industry.This figure shows the value chain moving from suppliers to manufacturers to distributors to retailer and finally to the customer.&#10;"/>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85800" y="1828800"/>
            <a:ext cx="7561775" cy="3683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1910773" y="822631"/>
            <a:ext cx="27432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電子商務和行業價值鏈</a:t>
            </a:r>
            <a:endParaRPr lang="zh-TW" altLang="en-US" sz="2000" dirty="0" smtClean="0">
              <a:latin typeface="標楷體" pitchFamily="65" charset="-120"/>
              <a:ea typeface="標楷體" pitchFamily="65" charset="-120"/>
            </a:endParaRPr>
          </a:p>
        </p:txBody>
      </p:sp>
      <p:sp>
        <p:nvSpPr>
          <p:cNvPr id="6" name="文字方塊 5"/>
          <p:cNvSpPr txBox="1"/>
          <p:nvPr/>
        </p:nvSpPr>
        <p:spPr>
          <a:xfrm>
            <a:off x="609600" y="1371600"/>
            <a:ext cx="9906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供應商</a:t>
            </a:r>
            <a:endParaRPr lang="zh-TW" altLang="en-US" sz="2000" dirty="0" smtClean="0">
              <a:latin typeface="標楷體" pitchFamily="65" charset="-120"/>
              <a:ea typeface="標楷體" pitchFamily="65" charset="-120"/>
            </a:endParaRPr>
          </a:p>
        </p:txBody>
      </p:sp>
      <p:sp>
        <p:nvSpPr>
          <p:cNvPr id="7" name="文字方塊 6"/>
          <p:cNvSpPr txBox="1"/>
          <p:nvPr/>
        </p:nvSpPr>
        <p:spPr>
          <a:xfrm>
            <a:off x="2286000" y="1386729"/>
            <a:ext cx="946728"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製造商</a:t>
            </a:r>
            <a:endParaRPr lang="zh-TW" altLang="en-US" sz="2000" dirty="0" smtClean="0">
              <a:latin typeface="標楷體" pitchFamily="65" charset="-120"/>
              <a:ea typeface="標楷體" pitchFamily="65" charset="-120"/>
            </a:endParaRPr>
          </a:p>
        </p:txBody>
      </p:sp>
      <p:sp>
        <p:nvSpPr>
          <p:cNvPr id="9" name="文字方塊 8"/>
          <p:cNvSpPr txBox="1"/>
          <p:nvPr/>
        </p:nvSpPr>
        <p:spPr>
          <a:xfrm>
            <a:off x="1224972" y="3698807"/>
            <a:ext cx="2057401" cy="338554"/>
          </a:xfrm>
          <a:prstGeom prst="rect">
            <a:avLst/>
          </a:prstGeom>
          <a:solidFill>
            <a:srgbClr val="FFFF00"/>
          </a:solidFill>
        </p:spPr>
        <p:txBody>
          <a:bodyPr wrap="square" rtlCol="0">
            <a:spAutoFit/>
          </a:bodyPr>
          <a:lstStyle/>
          <a:p>
            <a:r>
              <a:rPr lang="zh-TW" altLang="en-US" sz="1600" dirty="0">
                <a:latin typeface="標楷體" pitchFamily="65" charset="-120"/>
                <a:ea typeface="標楷體" pitchFamily="65" charset="-120"/>
              </a:rPr>
              <a:t>供應商連鎖管理系統</a:t>
            </a:r>
            <a:endParaRPr lang="zh-TW" altLang="en-US" sz="1600" dirty="0" smtClean="0">
              <a:latin typeface="標楷體" pitchFamily="65" charset="-120"/>
              <a:ea typeface="標楷體" pitchFamily="65" charset="-120"/>
            </a:endParaRPr>
          </a:p>
        </p:txBody>
      </p:sp>
      <p:sp>
        <p:nvSpPr>
          <p:cNvPr id="10" name="文字方塊 9"/>
          <p:cNvSpPr txBox="1"/>
          <p:nvPr/>
        </p:nvSpPr>
        <p:spPr>
          <a:xfrm>
            <a:off x="3962400" y="1371600"/>
            <a:ext cx="9906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經銷商</a:t>
            </a:r>
            <a:endParaRPr lang="zh-TW" altLang="en-US" sz="2000" dirty="0" smtClean="0">
              <a:latin typeface="標楷體" pitchFamily="65" charset="-120"/>
              <a:ea typeface="標楷體" pitchFamily="65" charset="-120"/>
            </a:endParaRPr>
          </a:p>
        </p:txBody>
      </p:sp>
      <p:sp>
        <p:nvSpPr>
          <p:cNvPr id="11" name="文字方塊 10"/>
          <p:cNvSpPr txBox="1"/>
          <p:nvPr/>
        </p:nvSpPr>
        <p:spPr>
          <a:xfrm>
            <a:off x="4785592" y="3516643"/>
            <a:ext cx="1310407" cy="307777"/>
          </a:xfrm>
          <a:prstGeom prst="rect">
            <a:avLst/>
          </a:prstGeom>
          <a:solidFill>
            <a:srgbClr val="FFFF00"/>
          </a:solidFill>
        </p:spPr>
        <p:txBody>
          <a:bodyPr wrap="square" rtlCol="0">
            <a:spAutoFit/>
          </a:bodyPr>
          <a:lstStyle/>
          <a:p>
            <a:r>
              <a:rPr lang="zh-TW" altLang="en-US" sz="1400" dirty="0">
                <a:latin typeface="標楷體" pitchFamily="65" charset="-120"/>
                <a:ea typeface="標楷體" pitchFamily="65" charset="-120"/>
              </a:rPr>
              <a:t>庫存管理系統</a:t>
            </a:r>
            <a:endParaRPr lang="zh-TW" altLang="en-US" sz="1400" dirty="0" smtClean="0">
              <a:latin typeface="標楷體" pitchFamily="65" charset="-120"/>
              <a:ea typeface="標楷體" pitchFamily="65" charset="-120"/>
            </a:endParaRPr>
          </a:p>
        </p:txBody>
      </p:sp>
      <p:sp>
        <p:nvSpPr>
          <p:cNvPr id="12" name="文字方塊 11"/>
          <p:cNvSpPr txBox="1"/>
          <p:nvPr/>
        </p:nvSpPr>
        <p:spPr>
          <a:xfrm>
            <a:off x="5715000" y="1371600"/>
            <a:ext cx="9906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零售商</a:t>
            </a:r>
          </a:p>
        </p:txBody>
      </p:sp>
      <p:sp>
        <p:nvSpPr>
          <p:cNvPr id="13" name="文字方塊 12"/>
          <p:cNvSpPr txBox="1"/>
          <p:nvPr/>
        </p:nvSpPr>
        <p:spPr>
          <a:xfrm>
            <a:off x="7391400" y="1386729"/>
            <a:ext cx="7620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顧客</a:t>
            </a:r>
          </a:p>
        </p:txBody>
      </p:sp>
      <p:sp>
        <p:nvSpPr>
          <p:cNvPr id="14" name="文字方塊 13"/>
          <p:cNvSpPr txBox="1"/>
          <p:nvPr/>
        </p:nvSpPr>
        <p:spPr>
          <a:xfrm>
            <a:off x="6705600" y="3424310"/>
            <a:ext cx="12192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客服</a:t>
            </a:r>
            <a:r>
              <a:rPr lang="zh-TW" altLang="en-US" sz="2000" dirty="0" smtClean="0">
                <a:latin typeface="標楷體" pitchFamily="65" charset="-120"/>
                <a:ea typeface="標楷體" pitchFamily="65" charset="-120"/>
              </a:rPr>
              <a:t>系統</a:t>
            </a:r>
          </a:p>
        </p:txBody>
      </p:sp>
      <p:sp>
        <p:nvSpPr>
          <p:cNvPr id="15" name="文字方塊 14"/>
          <p:cNvSpPr txBox="1"/>
          <p:nvPr/>
        </p:nvSpPr>
        <p:spPr>
          <a:xfrm>
            <a:off x="2551545" y="4387334"/>
            <a:ext cx="1600200" cy="369332"/>
          </a:xfrm>
          <a:prstGeom prst="rect">
            <a:avLst/>
          </a:prstGeom>
          <a:solidFill>
            <a:srgbClr val="FFFF00"/>
          </a:solidFill>
        </p:spPr>
        <p:txBody>
          <a:bodyPr wrap="square" rtlCol="0">
            <a:spAutoFit/>
          </a:bodyPr>
          <a:lstStyle/>
          <a:p>
            <a:r>
              <a:rPr lang="zh-TW" altLang="en-US" dirty="0">
                <a:latin typeface="標楷體" pitchFamily="65" charset="-120"/>
                <a:ea typeface="標楷體" pitchFamily="65" charset="-120"/>
              </a:rPr>
              <a:t>運輸管理系統</a:t>
            </a:r>
            <a:endParaRPr lang="zh-TW" altLang="en-US" dirty="0" smtClean="0">
              <a:latin typeface="標楷體" pitchFamily="65" charset="-120"/>
              <a:ea typeface="標楷體" pitchFamily="65" charset="-120"/>
            </a:endParaRPr>
          </a:p>
        </p:txBody>
      </p:sp>
      <p:sp>
        <p:nvSpPr>
          <p:cNvPr id="16" name="文字方塊 15"/>
          <p:cNvSpPr txBox="1"/>
          <p:nvPr/>
        </p:nvSpPr>
        <p:spPr>
          <a:xfrm>
            <a:off x="6591300" y="4495800"/>
            <a:ext cx="1104900" cy="584775"/>
          </a:xfrm>
          <a:prstGeom prst="rect">
            <a:avLst/>
          </a:prstGeom>
          <a:solidFill>
            <a:srgbClr val="FFFF00"/>
          </a:solidFill>
        </p:spPr>
        <p:txBody>
          <a:bodyPr wrap="square" rtlCol="0">
            <a:spAutoFit/>
          </a:bodyPr>
          <a:lstStyle/>
          <a:p>
            <a:r>
              <a:rPr lang="zh-TW" altLang="en-US" sz="1600" dirty="0" smtClean="0">
                <a:latin typeface="標楷體" pitchFamily="65" charset="-120"/>
                <a:ea typeface="標楷體" pitchFamily="65" charset="-120"/>
              </a:rPr>
              <a:t>替代方案</a:t>
            </a:r>
            <a:endParaRPr lang="en-US" altLang="zh-TW" sz="1600" dirty="0" smtClean="0">
              <a:latin typeface="標楷體" pitchFamily="65" charset="-120"/>
              <a:ea typeface="標楷體" pitchFamily="65" charset="-120"/>
            </a:endParaRPr>
          </a:p>
          <a:p>
            <a:r>
              <a:rPr lang="en-US" altLang="zh-TW" sz="1600" dirty="0" smtClean="0">
                <a:latin typeface="標楷體" pitchFamily="65" charset="-120"/>
                <a:ea typeface="標楷體" pitchFamily="65" charset="-120"/>
              </a:rPr>
              <a:t>Ex.</a:t>
            </a:r>
            <a:r>
              <a:rPr lang="zh-TW" altLang="en-US" sz="1600" dirty="0" smtClean="0">
                <a:latin typeface="標楷體" pitchFamily="65" charset="-120"/>
                <a:ea typeface="標楷體" pitchFamily="65" charset="-120"/>
              </a:rPr>
              <a:t>網路</a:t>
            </a:r>
          </a:p>
        </p:txBody>
      </p:sp>
    </p:spTree>
    <p:extLst>
      <p:ext uri="{BB962C8B-B14F-4D97-AF65-F5344CB8AC3E}">
        <p14:creationId xmlns:p14="http://schemas.microsoft.com/office/powerpoint/2010/main" val="392897820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Firm Value Chains</a:t>
            </a:r>
            <a:endParaRPr lang="en-US" dirty="0"/>
          </a:p>
        </p:txBody>
      </p:sp>
      <p:sp>
        <p:nvSpPr>
          <p:cNvPr id="3" name="Content Placeholder 2"/>
          <p:cNvSpPr>
            <a:spLocks noGrp="1"/>
          </p:cNvSpPr>
          <p:nvPr>
            <p:ph idx="1"/>
          </p:nvPr>
        </p:nvSpPr>
        <p:spPr>
          <a:xfrm>
            <a:off x="457200" y="1413728"/>
            <a:ext cx="8229600" cy="4525963"/>
          </a:xfrm>
        </p:spPr>
        <p:txBody>
          <a:bodyPr/>
          <a:lstStyle/>
          <a:p>
            <a:pPr>
              <a:spcAft>
                <a:spcPts val="3000"/>
              </a:spcAft>
            </a:pPr>
            <a:r>
              <a:rPr lang="en-US" dirty="0" smtClean="0"/>
              <a:t>Activities that a firm engages in to create final products from raw inputs</a:t>
            </a:r>
          </a:p>
          <a:p>
            <a:pPr>
              <a:spcAft>
                <a:spcPts val="1800"/>
              </a:spcAft>
            </a:pPr>
            <a:r>
              <a:rPr lang="en-US" dirty="0" smtClean="0"/>
              <a:t>Each step adds value</a:t>
            </a:r>
          </a:p>
          <a:p>
            <a:r>
              <a:rPr lang="en-US" dirty="0" smtClean="0"/>
              <a:t>Effect of Internet:</a:t>
            </a:r>
          </a:p>
          <a:p>
            <a:pPr lvl="1"/>
            <a:r>
              <a:rPr lang="en-US" dirty="0" smtClean="0"/>
              <a:t>Increases operational efficiency</a:t>
            </a:r>
          </a:p>
          <a:p>
            <a:pPr lvl="1"/>
            <a:r>
              <a:rPr lang="en-US" dirty="0" smtClean="0"/>
              <a:t>Enables product differentiation</a:t>
            </a:r>
          </a:p>
          <a:p>
            <a:pPr lvl="1"/>
            <a:r>
              <a:rPr lang="en-US" dirty="0" smtClean="0"/>
              <a:t>Enables precise coordination of steps in chain</a:t>
            </a:r>
            <a:endParaRPr lang="en-US" dirty="0"/>
          </a:p>
        </p:txBody>
      </p:sp>
      <p:sp>
        <p:nvSpPr>
          <p:cNvPr id="4" name="文字方塊 3"/>
          <p:cNvSpPr txBox="1"/>
          <p:nvPr/>
        </p:nvSpPr>
        <p:spPr>
          <a:xfrm>
            <a:off x="4191000" y="895290"/>
            <a:ext cx="150899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公司價值鏈</a:t>
            </a:r>
            <a:endParaRPr lang="zh-TW" altLang="en-US" sz="2000" dirty="0" smtClean="0">
              <a:latin typeface="標楷體" pitchFamily="65" charset="-120"/>
              <a:ea typeface="標楷體" pitchFamily="65" charset="-120"/>
            </a:endParaRPr>
          </a:p>
        </p:txBody>
      </p:sp>
      <p:sp>
        <p:nvSpPr>
          <p:cNvPr id="5" name="文字方塊 4"/>
          <p:cNvSpPr txBox="1"/>
          <p:nvPr/>
        </p:nvSpPr>
        <p:spPr>
          <a:xfrm>
            <a:off x="693437" y="2373007"/>
            <a:ext cx="48768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公司從事從原始投入產生最終產品的活動</a:t>
            </a:r>
            <a:endParaRPr lang="zh-TW" altLang="en-US" sz="2000" dirty="0" smtClean="0">
              <a:latin typeface="標楷體" pitchFamily="65" charset="-120"/>
              <a:ea typeface="標楷體" pitchFamily="65" charset="-120"/>
            </a:endParaRPr>
          </a:p>
        </p:txBody>
      </p:sp>
      <p:sp>
        <p:nvSpPr>
          <p:cNvPr id="6" name="文字方塊 5"/>
          <p:cNvSpPr txBox="1"/>
          <p:nvPr/>
        </p:nvSpPr>
        <p:spPr>
          <a:xfrm>
            <a:off x="693437" y="3243903"/>
            <a:ext cx="2518064"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每一步都會增加價值</a:t>
            </a:r>
            <a:endParaRPr lang="zh-TW" altLang="en-US" sz="2000" dirty="0" smtClean="0">
              <a:latin typeface="標楷體" pitchFamily="65" charset="-120"/>
              <a:ea typeface="標楷體" pitchFamily="65" charset="-120"/>
            </a:endParaRPr>
          </a:p>
        </p:txBody>
      </p:sp>
      <p:sp>
        <p:nvSpPr>
          <p:cNvPr id="7" name="文字方塊 6"/>
          <p:cNvSpPr txBox="1"/>
          <p:nvPr/>
        </p:nvSpPr>
        <p:spPr>
          <a:xfrm>
            <a:off x="1676400" y="5277971"/>
            <a:ext cx="3700658" cy="1323439"/>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itchFamily="65" charset="-120"/>
                <a:ea typeface="標楷體" pitchFamily="65" charset="-120"/>
              </a:rPr>
              <a:t>互聯網的</a:t>
            </a:r>
            <a:r>
              <a:rPr lang="zh-TW" altLang="en-US" sz="2000" dirty="0" smtClean="0">
                <a:latin typeface="標楷體" pitchFamily="65" charset="-120"/>
                <a:ea typeface="標楷體" pitchFamily="65" charset="-120"/>
              </a:rPr>
              <a:t>影響</a:t>
            </a:r>
            <a:endParaRPr lang="en-US" altLang="zh-TW" sz="2000" dirty="0" smtClean="0">
              <a:latin typeface="標楷體" pitchFamily="65" charset="-120"/>
              <a:ea typeface="標楷體" pitchFamily="65" charset="-120"/>
            </a:endParaRP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提高運營效率</a:t>
            </a: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實現產品差異化</a:t>
            </a: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實現鏈中步驟的精確</a:t>
            </a:r>
            <a:r>
              <a:rPr lang="zh-TW" altLang="en-US" sz="2000" dirty="0" smtClean="0">
                <a:latin typeface="標楷體" pitchFamily="65" charset="-120"/>
                <a:ea typeface="標楷體" pitchFamily="65" charset="-120"/>
              </a:rPr>
              <a:t>協調</a:t>
            </a:r>
            <a:endParaRPr lang="zh-TW" altLang="en-US" sz="2000" dirty="0">
              <a:latin typeface="標楷體" pitchFamily="65" charset="-120"/>
              <a:ea typeface="標楷體" pitchFamily="65" charset="-120"/>
            </a:endParaRPr>
          </a:p>
        </p:txBody>
      </p:sp>
    </p:spTree>
    <p:extLst>
      <p:ext uri="{BB962C8B-B14F-4D97-AF65-F5344CB8AC3E}">
        <p14:creationId xmlns:p14="http://schemas.microsoft.com/office/powerpoint/2010/main" val="39342031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igure 2.5: E-commerce and Firm Value Chains"/>
          <p:cNvSpPr>
            <a:spLocks noGrp="1"/>
          </p:cNvSpPr>
          <p:nvPr>
            <p:ph type="title"/>
          </p:nvPr>
        </p:nvSpPr>
        <p:spPr/>
        <p:txBody>
          <a:bodyPr/>
          <a:lstStyle/>
          <a:p>
            <a:r>
              <a:rPr lang="en-US" dirty="0" smtClean="0"/>
              <a:t>Figure 2.5: E-commerce and Firm Value Chains</a:t>
            </a:r>
            <a:endParaRPr lang="en-US" dirty="0"/>
          </a:p>
        </p:txBody>
      </p:sp>
      <p:sp>
        <p:nvSpPr>
          <p:cNvPr id="6" name="Text Placeholder 5"/>
          <p:cNvSpPr>
            <a:spLocks noGrp="1"/>
          </p:cNvSpPr>
          <p:nvPr>
            <p:ph type="body" sz="quarter" idx="13"/>
          </p:nvPr>
        </p:nvSpPr>
        <p:spPr/>
        <p:txBody>
          <a:bodyPr/>
          <a:lstStyle/>
          <a:p>
            <a:endParaRPr lang="en-US" dirty="0"/>
          </a:p>
        </p:txBody>
      </p:sp>
      <p:pic>
        <p:nvPicPr>
          <p:cNvPr id="4" name="Image" descr="Figure 2.5: E-commerce and Firm Value Chains. Graphic shows the primary and secondary activities in a fir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2852" y="1676400"/>
            <a:ext cx="6682681" cy="3616004"/>
          </a:xfrm>
          <a:prstGeom prst="rect">
            <a:avLst/>
          </a:prstGeom>
        </p:spPr>
      </p:pic>
      <p:sp>
        <p:nvSpPr>
          <p:cNvPr id="5" name="文字方塊 4"/>
          <p:cNvSpPr txBox="1"/>
          <p:nvPr/>
        </p:nvSpPr>
        <p:spPr>
          <a:xfrm>
            <a:off x="1905000" y="838200"/>
            <a:ext cx="27432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電子商務和企業價值鏈</a:t>
            </a:r>
            <a:endParaRPr lang="zh-TW" altLang="en-US" sz="2000" dirty="0" smtClean="0">
              <a:latin typeface="標楷體" pitchFamily="65" charset="-120"/>
              <a:ea typeface="標楷體" pitchFamily="65" charset="-120"/>
            </a:endParaRPr>
          </a:p>
        </p:txBody>
      </p:sp>
      <p:sp>
        <p:nvSpPr>
          <p:cNvPr id="7" name="文字方塊 6"/>
          <p:cNvSpPr txBox="1"/>
          <p:nvPr/>
        </p:nvSpPr>
        <p:spPr>
          <a:xfrm>
            <a:off x="2537691" y="1447800"/>
            <a:ext cx="586509" cy="307777"/>
          </a:xfrm>
          <a:prstGeom prst="rect">
            <a:avLst/>
          </a:prstGeom>
          <a:solidFill>
            <a:srgbClr val="FFFF00"/>
          </a:solidFill>
        </p:spPr>
        <p:txBody>
          <a:bodyPr wrap="square" rtlCol="0">
            <a:spAutoFit/>
          </a:bodyPr>
          <a:lstStyle/>
          <a:p>
            <a:r>
              <a:rPr lang="zh-TW" altLang="en-US" sz="1400" dirty="0">
                <a:latin typeface="標楷體" pitchFamily="65" charset="-120"/>
                <a:ea typeface="標楷體" pitchFamily="65" charset="-120"/>
              </a:rPr>
              <a:t>行政</a:t>
            </a:r>
            <a:endParaRPr lang="zh-TW" altLang="en-US" sz="1400" dirty="0" smtClean="0">
              <a:latin typeface="標楷體" pitchFamily="65" charset="-120"/>
              <a:ea typeface="標楷體" pitchFamily="65" charset="-120"/>
            </a:endParaRPr>
          </a:p>
        </p:txBody>
      </p:sp>
      <p:sp>
        <p:nvSpPr>
          <p:cNvPr id="8" name="文字方塊 7"/>
          <p:cNvSpPr txBox="1"/>
          <p:nvPr/>
        </p:nvSpPr>
        <p:spPr>
          <a:xfrm>
            <a:off x="2568286" y="1752600"/>
            <a:ext cx="555914" cy="307777"/>
          </a:xfrm>
          <a:prstGeom prst="rect">
            <a:avLst/>
          </a:prstGeom>
          <a:solidFill>
            <a:srgbClr val="FFFF00"/>
          </a:solidFill>
        </p:spPr>
        <p:txBody>
          <a:bodyPr wrap="square" rtlCol="0">
            <a:spAutoFit/>
          </a:bodyPr>
          <a:lstStyle/>
          <a:p>
            <a:r>
              <a:rPr lang="zh-TW" altLang="en-US" sz="1400" dirty="0" smtClean="0">
                <a:latin typeface="標楷體" pitchFamily="65" charset="-120"/>
                <a:ea typeface="標楷體" pitchFamily="65" charset="-120"/>
              </a:rPr>
              <a:t>人資</a:t>
            </a:r>
          </a:p>
        </p:txBody>
      </p:sp>
      <p:sp>
        <p:nvSpPr>
          <p:cNvPr id="9" name="文字方塊 8"/>
          <p:cNvSpPr txBox="1"/>
          <p:nvPr/>
        </p:nvSpPr>
        <p:spPr>
          <a:xfrm>
            <a:off x="2590800" y="2283023"/>
            <a:ext cx="589973" cy="307777"/>
          </a:xfrm>
          <a:prstGeom prst="rect">
            <a:avLst/>
          </a:prstGeom>
          <a:solidFill>
            <a:srgbClr val="FFFF00"/>
          </a:solidFill>
        </p:spPr>
        <p:txBody>
          <a:bodyPr wrap="square" rtlCol="0">
            <a:spAutoFit/>
          </a:bodyPr>
          <a:lstStyle/>
          <a:p>
            <a:r>
              <a:rPr lang="zh-TW" altLang="en-US" sz="1400" dirty="0">
                <a:latin typeface="標楷體" pitchFamily="65" charset="-120"/>
                <a:ea typeface="標楷體" pitchFamily="65" charset="-120"/>
              </a:rPr>
              <a:t>採購</a:t>
            </a:r>
            <a:endParaRPr lang="zh-TW" altLang="en-US" sz="1400" dirty="0" smtClean="0">
              <a:latin typeface="標楷體" pitchFamily="65" charset="-120"/>
              <a:ea typeface="標楷體" pitchFamily="65" charset="-120"/>
            </a:endParaRPr>
          </a:p>
        </p:txBody>
      </p:sp>
      <p:sp>
        <p:nvSpPr>
          <p:cNvPr id="11" name="文字方塊 10"/>
          <p:cNvSpPr txBox="1"/>
          <p:nvPr/>
        </p:nvSpPr>
        <p:spPr>
          <a:xfrm>
            <a:off x="2590800" y="2514600"/>
            <a:ext cx="998105" cy="307777"/>
          </a:xfrm>
          <a:prstGeom prst="rect">
            <a:avLst/>
          </a:prstGeom>
          <a:solidFill>
            <a:srgbClr val="FFFF00"/>
          </a:solidFill>
        </p:spPr>
        <p:txBody>
          <a:bodyPr wrap="square" rtlCol="0">
            <a:spAutoFit/>
          </a:bodyPr>
          <a:lstStyle/>
          <a:p>
            <a:r>
              <a:rPr lang="zh-TW" altLang="en-US" sz="1400" dirty="0" smtClean="0">
                <a:latin typeface="標楷體" pitchFamily="65" charset="-120"/>
                <a:ea typeface="標楷體" pitchFamily="65" charset="-120"/>
              </a:rPr>
              <a:t>金融</a:t>
            </a:r>
            <a:r>
              <a:rPr lang="en-US" altLang="zh-TW" sz="1400" dirty="0" smtClean="0">
                <a:latin typeface="標楷體" pitchFamily="65" charset="-120"/>
                <a:ea typeface="標楷體" pitchFamily="65" charset="-120"/>
              </a:rPr>
              <a:t>/</a:t>
            </a:r>
            <a:r>
              <a:rPr lang="zh-TW" altLang="en-US" sz="1400" dirty="0" smtClean="0">
                <a:latin typeface="標楷體" pitchFamily="65" charset="-120"/>
                <a:ea typeface="標楷體" pitchFamily="65" charset="-120"/>
              </a:rPr>
              <a:t>會計</a:t>
            </a:r>
          </a:p>
        </p:txBody>
      </p:sp>
      <p:sp>
        <p:nvSpPr>
          <p:cNvPr id="10" name="文字方塊 9"/>
          <p:cNvSpPr txBox="1"/>
          <p:nvPr/>
        </p:nvSpPr>
        <p:spPr>
          <a:xfrm>
            <a:off x="2583295" y="2034793"/>
            <a:ext cx="921905" cy="307777"/>
          </a:xfrm>
          <a:prstGeom prst="rect">
            <a:avLst/>
          </a:prstGeom>
          <a:solidFill>
            <a:srgbClr val="FFFF00"/>
          </a:solidFill>
        </p:spPr>
        <p:txBody>
          <a:bodyPr wrap="square" rtlCol="0">
            <a:spAutoFit/>
          </a:bodyPr>
          <a:lstStyle/>
          <a:p>
            <a:r>
              <a:rPr lang="zh-TW" altLang="en-US" sz="1400" dirty="0" smtClean="0">
                <a:latin typeface="標楷體" pitchFamily="65" charset="-120"/>
                <a:ea typeface="標楷體" pitchFamily="65" charset="-120"/>
              </a:rPr>
              <a:t>信息系統</a:t>
            </a:r>
          </a:p>
        </p:txBody>
      </p:sp>
      <p:sp>
        <p:nvSpPr>
          <p:cNvPr id="12" name="文字方塊 11"/>
          <p:cNvSpPr txBox="1"/>
          <p:nvPr/>
        </p:nvSpPr>
        <p:spPr>
          <a:xfrm>
            <a:off x="-76200" y="2724090"/>
            <a:ext cx="12192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次要活動</a:t>
            </a:r>
            <a:endParaRPr lang="zh-TW" altLang="en-US" sz="2000" dirty="0" smtClean="0">
              <a:latin typeface="標楷體" pitchFamily="65" charset="-120"/>
              <a:ea typeface="標楷體" pitchFamily="65" charset="-120"/>
            </a:endParaRPr>
          </a:p>
        </p:txBody>
      </p:sp>
      <p:sp>
        <p:nvSpPr>
          <p:cNvPr id="13" name="文字方塊 12"/>
          <p:cNvSpPr txBox="1"/>
          <p:nvPr/>
        </p:nvSpPr>
        <p:spPr>
          <a:xfrm>
            <a:off x="-76200" y="3105090"/>
            <a:ext cx="1199572" cy="400110"/>
          </a:xfrm>
          <a:prstGeom prst="rect">
            <a:avLst/>
          </a:prstGeom>
          <a:solidFill>
            <a:srgbClr val="FFFF00"/>
          </a:solidFill>
        </p:spPr>
        <p:txBody>
          <a:bodyPr wrap="square" rtlCol="0">
            <a:spAutoFit/>
          </a:bodyPr>
          <a:lstStyle/>
          <a:p>
            <a:r>
              <a:rPr lang="zh-TW" altLang="en-US" sz="2000" dirty="0" smtClean="0">
                <a:latin typeface="標楷體" pitchFamily="65" charset="-120"/>
                <a:ea typeface="標楷體" pitchFamily="65" charset="-120"/>
              </a:rPr>
              <a:t>主要活動</a:t>
            </a:r>
          </a:p>
        </p:txBody>
      </p:sp>
      <p:sp>
        <p:nvSpPr>
          <p:cNvPr id="14" name="文字方塊 13"/>
          <p:cNvSpPr txBox="1"/>
          <p:nvPr/>
        </p:nvSpPr>
        <p:spPr>
          <a:xfrm>
            <a:off x="1295400" y="4736111"/>
            <a:ext cx="700499" cy="400110"/>
          </a:xfrm>
          <a:prstGeom prst="rect">
            <a:avLst/>
          </a:prstGeom>
          <a:solidFill>
            <a:srgbClr val="FFFF00"/>
          </a:solidFill>
        </p:spPr>
        <p:txBody>
          <a:bodyPr wrap="square" rtlCol="0">
            <a:spAutoFit/>
          </a:bodyPr>
          <a:lstStyle/>
          <a:p>
            <a:r>
              <a:rPr lang="zh-TW" altLang="en-US" sz="2000" dirty="0" smtClean="0">
                <a:latin typeface="標楷體" pitchFamily="65" charset="-120"/>
                <a:ea typeface="標楷體" pitchFamily="65" charset="-120"/>
              </a:rPr>
              <a:t>入站</a:t>
            </a:r>
          </a:p>
        </p:txBody>
      </p:sp>
      <p:sp>
        <p:nvSpPr>
          <p:cNvPr id="15" name="文字方塊 14"/>
          <p:cNvSpPr txBox="1"/>
          <p:nvPr/>
        </p:nvSpPr>
        <p:spPr>
          <a:xfrm>
            <a:off x="2731078" y="4518419"/>
            <a:ext cx="697922" cy="400110"/>
          </a:xfrm>
          <a:prstGeom prst="rect">
            <a:avLst/>
          </a:prstGeom>
          <a:solidFill>
            <a:srgbClr val="FFFF00"/>
          </a:solidFill>
        </p:spPr>
        <p:txBody>
          <a:bodyPr wrap="square" rtlCol="0">
            <a:spAutoFit/>
          </a:bodyPr>
          <a:lstStyle/>
          <a:p>
            <a:r>
              <a:rPr lang="zh-TW" altLang="en-US" sz="2000" dirty="0" smtClean="0">
                <a:latin typeface="標楷體" pitchFamily="65" charset="-120"/>
                <a:ea typeface="標楷體" pitchFamily="65" charset="-120"/>
              </a:rPr>
              <a:t>操作</a:t>
            </a:r>
          </a:p>
        </p:txBody>
      </p:sp>
      <p:sp>
        <p:nvSpPr>
          <p:cNvPr id="16" name="文字方塊 15"/>
          <p:cNvSpPr txBox="1"/>
          <p:nvPr/>
        </p:nvSpPr>
        <p:spPr>
          <a:xfrm>
            <a:off x="3962400" y="4705290"/>
            <a:ext cx="1200151"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外向物流</a:t>
            </a:r>
            <a:endParaRPr lang="zh-TW" altLang="en-US" sz="2000" dirty="0" smtClean="0">
              <a:latin typeface="標楷體" pitchFamily="65" charset="-120"/>
              <a:ea typeface="標楷體" pitchFamily="65" charset="-120"/>
            </a:endParaRPr>
          </a:p>
        </p:txBody>
      </p:sp>
      <p:sp>
        <p:nvSpPr>
          <p:cNvPr id="17" name="文字方塊 16"/>
          <p:cNvSpPr txBox="1"/>
          <p:nvPr/>
        </p:nvSpPr>
        <p:spPr>
          <a:xfrm>
            <a:off x="5349010" y="4724400"/>
            <a:ext cx="150899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銷售和營銷</a:t>
            </a:r>
          </a:p>
        </p:txBody>
      </p:sp>
      <p:sp>
        <p:nvSpPr>
          <p:cNvPr id="18" name="文字方塊 17"/>
          <p:cNvSpPr txBox="1"/>
          <p:nvPr/>
        </p:nvSpPr>
        <p:spPr>
          <a:xfrm>
            <a:off x="7162800" y="4797653"/>
            <a:ext cx="150899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公司價值鏈</a:t>
            </a:r>
            <a:endParaRPr lang="zh-TW" altLang="en-US" sz="2000" dirty="0" smtClean="0">
              <a:latin typeface="標楷體" pitchFamily="65" charset="-120"/>
              <a:ea typeface="標楷體" pitchFamily="65" charset="-120"/>
            </a:endParaRPr>
          </a:p>
        </p:txBody>
      </p:sp>
    </p:spTree>
    <p:extLst>
      <p:ext uri="{BB962C8B-B14F-4D97-AF65-F5344CB8AC3E}">
        <p14:creationId xmlns:p14="http://schemas.microsoft.com/office/powerpoint/2010/main" val="18600128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Firm Value Webs</a:t>
            </a:r>
            <a:endParaRPr lang="en-US" dirty="0"/>
          </a:p>
        </p:txBody>
      </p:sp>
      <p:sp>
        <p:nvSpPr>
          <p:cNvPr id="3" name="Content Placeholder 2"/>
          <p:cNvSpPr>
            <a:spLocks noGrp="1"/>
          </p:cNvSpPr>
          <p:nvPr>
            <p:ph idx="1"/>
          </p:nvPr>
        </p:nvSpPr>
        <p:spPr>
          <a:xfrm>
            <a:off x="430967" y="1447800"/>
            <a:ext cx="8229600" cy="4525963"/>
          </a:xfrm>
        </p:spPr>
        <p:txBody>
          <a:bodyPr/>
          <a:lstStyle/>
          <a:p>
            <a:pPr>
              <a:spcAft>
                <a:spcPts val="1800"/>
              </a:spcAft>
            </a:pPr>
            <a:r>
              <a:rPr lang="en-US" altLang="en-US" dirty="0" smtClean="0"/>
              <a:t>Networked business ecosystem </a:t>
            </a:r>
          </a:p>
          <a:p>
            <a:pPr>
              <a:spcAft>
                <a:spcPts val="1800"/>
              </a:spcAft>
            </a:pPr>
            <a:r>
              <a:rPr lang="en-US" altLang="en-US" dirty="0" smtClean="0"/>
              <a:t>Uses Internet technology to coordinate the value chains of business partners</a:t>
            </a:r>
          </a:p>
          <a:p>
            <a:r>
              <a:rPr lang="en-US" altLang="en-US" dirty="0" smtClean="0"/>
              <a:t>Coordinates a firm</a:t>
            </a:r>
            <a:r>
              <a:rPr lang="ja-JP" altLang="en-US" dirty="0" smtClean="0"/>
              <a:t>’</a:t>
            </a:r>
            <a:r>
              <a:rPr lang="en-US" altLang="ja-JP" dirty="0" smtClean="0"/>
              <a:t>s suppliers with its own production needs using an Internet-based supply chain management system</a:t>
            </a:r>
            <a:endParaRPr lang="en-US" altLang="en-US" dirty="0"/>
          </a:p>
        </p:txBody>
      </p:sp>
      <p:sp>
        <p:nvSpPr>
          <p:cNvPr id="4" name="文字方塊 3"/>
          <p:cNvSpPr txBox="1"/>
          <p:nvPr/>
        </p:nvSpPr>
        <p:spPr>
          <a:xfrm>
            <a:off x="3810000" y="838200"/>
            <a:ext cx="150899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企業價值網</a:t>
            </a:r>
            <a:endParaRPr lang="zh-TW" altLang="en-US" sz="2000" dirty="0" smtClean="0">
              <a:latin typeface="標楷體" pitchFamily="65" charset="-120"/>
              <a:ea typeface="標楷體" pitchFamily="65" charset="-120"/>
            </a:endParaRPr>
          </a:p>
        </p:txBody>
      </p:sp>
      <p:sp>
        <p:nvSpPr>
          <p:cNvPr id="5" name="文字方塊 4"/>
          <p:cNvSpPr txBox="1"/>
          <p:nvPr/>
        </p:nvSpPr>
        <p:spPr>
          <a:xfrm>
            <a:off x="685800" y="1905000"/>
            <a:ext cx="31242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itchFamily="65" charset="-120"/>
                <a:ea typeface="標楷體" pitchFamily="65" charset="-120"/>
              </a:rPr>
              <a:t>網絡化商業生態系統</a:t>
            </a:r>
            <a:endParaRPr lang="zh-TW" altLang="en-US" sz="2000" dirty="0" smtClean="0">
              <a:latin typeface="標楷體" pitchFamily="65" charset="-120"/>
              <a:ea typeface="標楷體" pitchFamily="65" charset="-120"/>
            </a:endParaRPr>
          </a:p>
        </p:txBody>
      </p:sp>
      <p:sp>
        <p:nvSpPr>
          <p:cNvPr id="6" name="文字方塊 5"/>
          <p:cNvSpPr txBox="1"/>
          <p:nvPr/>
        </p:nvSpPr>
        <p:spPr>
          <a:xfrm>
            <a:off x="685800" y="3114645"/>
            <a:ext cx="5791200"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itchFamily="65" charset="-120"/>
                <a:ea typeface="標楷體" pitchFamily="65" charset="-120"/>
              </a:rPr>
              <a:t>利用互聯網技術來協調業務合作夥伴的價值鏈</a:t>
            </a:r>
            <a:endParaRPr lang="zh-TW" altLang="en-US" sz="2000" dirty="0" smtClean="0">
              <a:latin typeface="標楷體" pitchFamily="65" charset="-120"/>
              <a:ea typeface="標楷體" pitchFamily="65" charset="-120"/>
            </a:endParaRPr>
          </a:p>
        </p:txBody>
      </p:sp>
      <p:sp>
        <p:nvSpPr>
          <p:cNvPr id="7" name="文字方塊 6"/>
          <p:cNvSpPr txBox="1"/>
          <p:nvPr/>
        </p:nvSpPr>
        <p:spPr>
          <a:xfrm>
            <a:off x="685800" y="4981545"/>
            <a:ext cx="8213362" cy="400110"/>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itchFamily="65" charset="-120"/>
                <a:ea typeface="標楷體" pitchFamily="65" charset="-120"/>
              </a:rPr>
              <a:t>使用基於互聯網的供應鏈管理系統協調公司的供應商自己的生產需求</a:t>
            </a:r>
            <a:endParaRPr lang="zh-TW" altLang="en-US" sz="2000" dirty="0" smtClean="0">
              <a:latin typeface="標楷體" pitchFamily="65" charset="-120"/>
              <a:ea typeface="標楷體" pitchFamily="65" charset="-120"/>
            </a:endParaRPr>
          </a:p>
        </p:txBody>
      </p:sp>
    </p:spTree>
    <p:extLst>
      <p:ext uri="{BB962C8B-B14F-4D97-AF65-F5344CB8AC3E}">
        <p14:creationId xmlns:p14="http://schemas.microsoft.com/office/powerpoint/2010/main" val="3581076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smtClean="0"/>
              <a:t>Tweet Tweet: Twitter’s Business Model</a:t>
            </a:r>
            <a:endParaRPr lang="en-US" dirty="0"/>
          </a:p>
        </p:txBody>
      </p:sp>
      <p:sp>
        <p:nvSpPr>
          <p:cNvPr id="3" name="Content Placeholder 2"/>
          <p:cNvSpPr>
            <a:spLocks noGrp="1"/>
          </p:cNvSpPr>
          <p:nvPr>
            <p:ph idx="1"/>
          </p:nvPr>
        </p:nvSpPr>
        <p:spPr/>
        <p:txBody>
          <a:bodyPr/>
          <a:lstStyle/>
          <a:p>
            <a:r>
              <a:rPr lang="en-US" dirty="0" smtClean="0"/>
              <a:t>Class Discussion</a:t>
            </a:r>
          </a:p>
          <a:p>
            <a:pPr lvl="1"/>
            <a:r>
              <a:rPr lang="en-US" altLang="en-US" dirty="0" smtClean="0"/>
              <a:t>What characteristics or benchmarks can be used to assess the business value of a company such as Twitter?</a:t>
            </a:r>
          </a:p>
          <a:p>
            <a:pPr lvl="1"/>
            <a:r>
              <a:rPr lang="en-US" altLang="en-US" dirty="0" smtClean="0"/>
              <a:t>What are Twitter</a:t>
            </a:r>
            <a:r>
              <a:rPr lang="ja-JP" altLang="en-US" dirty="0" smtClean="0"/>
              <a:t>’</a:t>
            </a:r>
            <a:r>
              <a:rPr lang="en-US" altLang="ja-JP" dirty="0" smtClean="0"/>
              <a:t>s most important assets?</a:t>
            </a:r>
          </a:p>
          <a:p>
            <a:pPr lvl="1"/>
            <a:r>
              <a:rPr lang="en-US" altLang="en-US" dirty="0" smtClean="0"/>
              <a:t>Which of the various methods described for monetizing Twitter</a:t>
            </a:r>
            <a:r>
              <a:rPr lang="ja-JP" altLang="en-US" dirty="0" smtClean="0"/>
              <a:t>’</a:t>
            </a:r>
            <a:r>
              <a:rPr lang="en-US" altLang="ja-JP" dirty="0" smtClean="0"/>
              <a:t>s assets do you feel might be most successful?</a:t>
            </a:r>
          </a:p>
          <a:p>
            <a:pPr lvl="1"/>
            <a:r>
              <a:rPr lang="en-US" altLang="ja-JP" dirty="0" smtClean="0"/>
              <a:t>Why has Twitter had such a hard time developing a business model that works? </a:t>
            </a:r>
            <a:endParaRPr lang="en-US" altLang="ja-JP" dirty="0"/>
          </a:p>
        </p:txBody>
      </p:sp>
      <p:graphicFrame>
        <p:nvGraphicFramePr>
          <p:cNvPr id="4" name="表格 3"/>
          <p:cNvGraphicFramePr>
            <a:graphicFrameLocks noGrp="1"/>
          </p:cNvGraphicFramePr>
          <p:nvPr>
            <p:extLst>
              <p:ext uri="{D42A27DB-BD31-4B8C-83A1-F6EECF244321}">
                <p14:modId xmlns:p14="http://schemas.microsoft.com/office/powerpoint/2010/main" val="1139354234"/>
              </p:ext>
            </p:extLst>
          </p:nvPr>
        </p:nvGraphicFramePr>
        <p:xfrm>
          <a:off x="457200" y="381000"/>
          <a:ext cx="2438400" cy="396240"/>
        </p:xfrm>
        <a:graphic>
          <a:graphicData uri="http://schemas.openxmlformats.org/drawingml/2006/table">
            <a:tbl>
              <a:tblPr firstRow="1" bandRow="1">
                <a:tableStyleId>{3B4B98B0-60AC-42C2-AFA5-B58CD77FA1E5}</a:tableStyleId>
              </a:tblPr>
              <a:tblGrid>
                <a:gridCol w="2438400"/>
              </a:tblGrid>
              <a:tr h="370840">
                <a:tc>
                  <a:txBody>
                    <a:bodyPr/>
                    <a:lstStyle/>
                    <a:p>
                      <a:r>
                        <a:rPr lang="en-US" altLang="en-US" sz="2000" b="0" dirty="0" smtClean="0">
                          <a:latin typeface="標楷體" panose="03000509000000000000" pitchFamily="65" charset="-120"/>
                          <a:ea typeface="標楷體" panose="03000509000000000000" pitchFamily="65" charset="-120"/>
                        </a:rPr>
                        <a:t>Twitter</a:t>
                      </a:r>
                      <a:r>
                        <a:rPr lang="zh-TW" altLang="en-US" sz="2000" b="0" dirty="0" smtClean="0">
                          <a:latin typeface="標楷體" panose="03000509000000000000" pitchFamily="65" charset="-120"/>
                          <a:ea typeface="標楷體" panose="03000509000000000000" pitchFamily="65" charset="-120"/>
                        </a:rPr>
                        <a:t>的商業模式</a:t>
                      </a:r>
                      <a:endParaRPr lang="zh-TW" altLang="en-US" sz="2000" b="0" dirty="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965068996"/>
              </p:ext>
            </p:extLst>
          </p:nvPr>
        </p:nvGraphicFramePr>
        <p:xfrm>
          <a:off x="762000" y="4572000"/>
          <a:ext cx="6934200" cy="1463040"/>
        </p:xfrm>
        <a:graphic>
          <a:graphicData uri="http://schemas.openxmlformats.org/drawingml/2006/table">
            <a:tbl>
              <a:tblPr firstRow="1" bandRow="1">
                <a:tableStyleId>{3B4B98B0-60AC-42C2-AFA5-B58CD77FA1E5}</a:tableStyleId>
              </a:tblPr>
              <a:tblGrid>
                <a:gridCol w="6934200"/>
              </a:tblGrid>
              <a:tr h="381000">
                <a:tc>
                  <a:txBody>
                    <a:bodyPr/>
                    <a:lstStyle/>
                    <a:p>
                      <a:pPr marL="285750" indent="-285750">
                        <a:buFont typeface="Arial" panose="020B0604020202020204" pitchFamily="34" charset="0"/>
                        <a:buChar char="•"/>
                      </a:pPr>
                      <a:r>
                        <a:rPr lang="zh-TW" altLang="en-US" b="0" dirty="0" smtClean="0">
                          <a:latin typeface="標楷體" panose="03000509000000000000" pitchFamily="65" charset="-120"/>
                          <a:ea typeface="標楷體" panose="03000509000000000000" pitchFamily="65" charset="-120"/>
                        </a:rPr>
                        <a:t>課堂討論</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可以使用哪些特徵或基準來評估</a:t>
                      </a:r>
                      <a:r>
                        <a:rPr lang="en-US" altLang="zh-TW" b="0" dirty="0" smtClean="0">
                          <a:latin typeface="標楷體" panose="03000509000000000000" pitchFamily="65" charset="-120"/>
                          <a:ea typeface="標楷體" panose="03000509000000000000" pitchFamily="65" charset="-120"/>
                        </a:rPr>
                        <a:t>Twitter</a:t>
                      </a:r>
                      <a:r>
                        <a:rPr lang="zh-TW" altLang="en-US" b="0" dirty="0" smtClean="0">
                          <a:latin typeface="標楷體" panose="03000509000000000000" pitchFamily="65" charset="-120"/>
                          <a:ea typeface="標楷體" panose="03000509000000000000" pitchFamily="65" charset="-120"/>
                        </a:rPr>
                        <a:t>這類公司的商業價值？</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en-US" altLang="zh-TW" b="0" dirty="0" smtClean="0">
                          <a:latin typeface="標楷體" panose="03000509000000000000" pitchFamily="65" charset="-120"/>
                          <a:ea typeface="標楷體" panose="03000509000000000000" pitchFamily="65" charset="-120"/>
                        </a:rPr>
                        <a:t>Twitter</a:t>
                      </a:r>
                      <a:r>
                        <a:rPr lang="zh-TW" altLang="en-US" b="0" dirty="0" smtClean="0">
                          <a:latin typeface="標楷體" panose="03000509000000000000" pitchFamily="65" charset="-120"/>
                          <a:ea typeface="標楷體" panose="03000509000000000000" pitchFamily="65" charset="-120"/>
                        </a:rPr>
                        <a:t>最重要的資產是什麼？</a:t>
                      </a: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對於</a:t>
                      </a:r>
                      <a:r>
                        <a:rPr lang="en-US" altLang="zh-TW" b="0" dirty="0" smtClean="0">
                          <a:latin typeface="標楷體" panose="03000509000000000000" pitchFamily="65" charset="-120"/>
                          <a:ea typeface="標楷體" panose="03000509000000000000" pitchFamily="65" charset="-120"/>
                        </a:rPr>
                        <a:t>Twitter</a:t>
                      </a:r>
                      <a:r>
                        <a:rPr lang="zh-TW" altLang="en-US" b="0" dirty="0" smtClean="0">
                          <a:latin typeface="標楷體" panose="03000509000000000000" pitchFamily="65" charset="-120"/>
                          <a:ea typeface="標楷體" panose="03000509000000000000" pitchFamily="65" charset="-120"/>
                        </a:rPr>
                        <a:t>的資產貨幣化哪種方法可能是你覺得最成功的？</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是什麼讓</a:t>
                      </a:r>
                      <a:r>
                        <a:rPr lang="en-US" altLang="zh-TW" b="0" dirty="0" smtClean="0">
                          <a:latin typeface="標楷體" panose="03000509000000000000" pitchFamily="65" charset="-120"/>
                          <a:ea typeface="標楷體" panose="03000509000000000000" pitchFamily="65" charset="-120"/>
                        </a:rPr>
                        <a:t>Twitter</a:t>
                      </a:r>
                      <a:r>
                        <a:rPr lang="zh-TW" altLang="en-US" b="0" dirty="0" smtClean="0">
                          <a:latin typeface="標楷體" panose="03000509000000000000" pitchFamily="65" charset="-120"/>
                          <a:ea typeface="標楷體" panose="03000509000000000000" pitchFamily="65" charset="-120"/>
                        </a:rPr>
                        <a:t>在開發可行的商業模式經歷困難的時期</a:t>
                      </a:r>
                      <a:endParaRPr lang="zh-TW" altLang="en-US" b="0" dirty="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spTree>
    <p:extLst>
      <p:ext uri="{BB962C8B-B14F-4D97-AF65-F5344CB8AC3E}">
        <p14:creationId xmlns:p14="http://schemas.microsoft.com/office/powerpoint/2010/main" val="20908978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igure 2.6 Internet-enabled Value Web"/>
          <p:cNvSpPr>
            <a:spLocks noGrp="1"/>
          </p:cNvSpPr>
          <p:nvPr>
            <p:ph type="title"/>
          </p:nvPr>
        </p:nvSpPr>
        <p:spPr/>
        <p:txBody>
          <a:bodyPr/>
          <a:lstStyle/>
          <a:p>
            <a:r>
              <a:rPr lang="en-US" dirty="0" smtClean="0"/>
              <a:t>Figure 2.6: Internet-enabled Value Web</a:t>
            </a:r>
            <a:endParaRPr lang="en-US" dirty="0"/>
          </a:p>
        </p:txBody>
      </p:sp>
      <p:sp>
        <p:nvSpPr>
          <p:cNvPr id="6" name="Text Placeholder 5"/>
          <p:cNvSpPr>
            <a:spLocks noGrp="1"/>
          </p:cNvSpPr>
          <p:nvPr>
            <p:ph type="body" sz="quarter" idx="13"/>
          </p:nvPr>
        </p:nvSpPr>
        <p:spPr/>
        <p:txBody>
          <a:bodyPr/>
          <a:lstStyle/>
          <a:p>
            <a:endParaRPr lang="en-US" dirty="0"/>
          </a:p>
        </p:txBody>
      </p:sp>
      <p:pic>
        <p:nvPicPr>
          <p:cNvPr id="4" name="Image" descr="Figure 2.6: Internet-enabled Value Web.  A process diagram showing the interconnections between the firm and its strategic alliance and partner firms, direct suppliers, customers, and indirect supplier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75235" y="1219200"/>
            <a:ext cx="5037731" cy="4548885"/>
          </a:xfrm>
          <a:prstGeom prst="rect">
            <a:avLst/>
          </a:prstGeom>
        </p:spPr>
      </p:pic>
      <p:sp>
        <p:nvSpPr>
          <p:cNvPr id="5" name="文字方塊 4"/>
          <p:cNvSpPr txBox="1"/>
          <p:nvPr/>
        </p:nvSpPr>
        <p:spPr>
          <a:xfrm>
            <a:off x="2743200" y="742890"/>
            <a:ext cx="31242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啟用</a:t>
            </a:r>
            <a:r>
              <a:rPr lang="en-US" altLang="zh-TW" sz="2000" dirty="0">
                <a:latin typeface="標楷體" pitchFamily="65" charset="-120"/>
                <a:ea typeface="標楷體" pitchFamily="65" charset="-120"/>
              </a:rPr>
              <a:t>Internet</a:t>
            </a:r>
            <a:r>
              <a:rPr lang="zh-TW" altLang="en-US" sz="2000" dirty="0">
                <a:latin typeface="標楷體" pitchFamily="65" charset="-120"/>
                <a:ea typeface="標楷體" pitchFamily="65" charset="-120"/>
              </a:rPr>
              <a:t>的</a:t>
            </a:r>
            <a:r>
              <a:rPr lang="en-US" altLang="zh-TW" sz="2000" dirty="0">
                <a:latin typeface="標楷體" pitchFamily="65" charset="-120"/>
                <a:ea typeface="標楷體" pitchFamily="65" charset="-120"/>
              </a:rPr>
              <a:t>Value Web</a:t>
            </a:r>
            <a:endParaRPr lang="zh-TW" altLang="en-US" sz="2000" dirty="0" smtClean="0">
              <a:latin typeface="標楷體" pitchFamily="65" charset="-120"/>
              <a:ea typeface="標楷體" pitchFamily="65" charset="-120"/>
            </a:endParaRPr>
          </a:p>
        </p:txBody>
      </p:sp>
      <p:sp>
        <p:nvSpPr>
          <p:cNvPr id="7" name="文字方塊 6"/>
          <p:cNvSpPr txBox="1"/>
          <p:nvPr/>
        </p:nvSpPr>
        <p:spPr>
          <a:xfrm>
            <a:off x="381000" y="1143000"/>
            <a:ext cx="249959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戰略聯盟和合作公司</a:t>
            </a:r>
            <a:endParaRPr lang="zh-TW" altLang="en-US" sz="2000" dirty="0" smtClean="0">
              <a:latin typeface="標楷體" pitchFamily="65" charset="-120"/>
              <a:ea typeface="標楷體" pitchFamily="65" charset="-120"/>
            </a:endParaRPr>
          </a:p>
        </p:txBody>
      </p:sp>
      <p:sp>
        <p:nvSpPr>
          <p:cNvPr id="8" name="文字方塊 7"/>
          <p:cNvSpPr txBox="1"/>
          <p:nvPr/>
        </p:nvSpPr>
        <p:spPr>
          <a:xfrm>
            <a:off x="1371600" y="2133600"/>
            <a:ext cx="150899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直接供應商</a:t>
            </a:r>
            <a:endParaRPr lang="zh-TW" altLang="en-US" sz="2000" dirty="0" smtClean="0">
              <a:latin typeface="標楷體" pitchFamily="65" charset="-120"/>
              <a:ea typeface="標楷體" pitchFamily="65" charset="-120"/>
            </a:endParaRPr>
          </a:p>
        </p:txBody>
      </p:sp>
      <p:sp>
        <p:nvSpPr>
          <p:cNvPr id="9" name="文字方塊 8"/>
          <p:cNvSpPr txBox="1"/>
          <p:nvPr/>
        </p:nvSpPr>
        <p:spPr>
          <a:xfrm>
            <a:off x="5958609" y="2145783"/>
            <a:ext cx="710045" cy="400110"/>
          </a:xfrm>
          <a:prstGeom prst="rect">
            <a:avLst/>
          </a:prstGeom>
          <a:solidFill>
            <a:srgbClr val="FFFF00"/>
          </a:solidFill>
        </p:spPr>
        <p:txBody>
          <a:bodyPr wrap="square" rtlCol="0">
            <a:spAutoFit/>
          </a:bodyPr>
          <a:lstStyle/>
          <a:p>
            <a:r>
              <a:rPr lang="zh-TW" altLang="en-US" sz="2000" dirty="0" smtClean="0">
                <a:latin typeface="標楷體" pitchFamily="65" charset="-120"/>
                <a:ea typeface="標楷體" pitchFamily="65" charset="-120"/>
              </a:rPr>
              <a:t>客戶</a:t>
            </a:r>
          </a:p>
        </p:txBody>
      </p:sp>
      <p:sp>
        <p:nvSpPr>
          <p:cNvPr id="10" name="文字方塊 9"/>
          <p:cNvSpPr txBox="1"/>
          <p:nvPr/>
        </p:nvSpPr>
        <p:spPr>
          <a:xfrm>
            <a:off x="5474855" y="4953000"/>
            <a:ext cx="150899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間接供應商</a:t>
            </a:r>
            <a:endParaRPr lang="zh-TW" altLang="en-US" sz="2000" dirty="0" smtClean="0">
              <a:latin typeface="標楷體" pitchFamily="65" charset="-120"/>
              <a:ea typeface="標楷體" pitchFamily="65" charset="-120"/>
            </a:endParaRPr>
          </a:p>
        </p:txBody>
      </p:sp>
      <p:sp>
        <p:nvSpPr>
          <p:cNvPr id="11" name="文字方塊 10"/>
          <p:cNvSpPr txBox="1"/>
          <p:nvPr/>
        </p:nvSpPr>
        <p:spPr>
          <a:xfrm>
            <a:off x="1143000" y="4386635"/>
            <a:ext cx="2516909" cy="523220"/>
          </a:xfrm>
          <a:prstGeom prst="rect">
            <a:avLst/>
          </a:prstGeom>
          <a:solidFill>
            <a:srgbClr val="FFFF00"/>
          </a:solidFill>
        </p:spPr>
        <p:txBody>
          <a:bodyPr wrap="square" rtlCol="0">
            <a:spAutoFit/>
          </a:bodyPr>
          <a:lstStyle/>
          <a:p>
            <a:r>
              <a:rPr lang="zh-TW" altLang="en-US" sz="1400" dirty="0">
                <a:latin typeface="標楷體" pitchFamily="65" charset="-120"/>
                <a:ea typeface="標楷體" pitchFamily="65" charset="-120"/>
              </a:rPr>
              <a:t>供應鏈管理</a:t>
            </a:r>
            <a:r>
              <a:rPr lang="zh-TW" altLang="en-US" sz="1400" dirty="0" smtClean="0">
                <a:latin typeface="標楷體" pitchFamily="65" charset="-120"/>
                <a:ea typeface="標楷體" pitchFamily="65" charset="-120"/>
              </a:rPr>
              <a:t>系統</a:t>
            </a:r>
            <a:r>
              <a:rPr lang="en-US" altLang="zh-TW" sz="1400" dirty="0" smtClean="0">
                <a:latin typeface="標楷體" pitchFamily="65" charset="-120"/>
                <a:ea typeface="標楷體" pitchFamily="65" charset="-120"/>
              </a:rPr>
              <a:t>:</a:t>
            </a:r>
            <a:r>
              <a:rPr lang="zh-TW" altLang="en-US" sz="1400" dirty="0">
                <a:latin typeface="標楷體" pitchFamily="65" charset="-120"/>
                <a:ea typeface="標楷體" pitchFamily="65" charset="-120"/>
              </a:rPr>
              <a:t>私人工業網</a:t>
            </a:r>
            <a:r>
              <a:rPr lang="zh-TW" altLang="en-US" sz="1400" dirty="0" smtClean="0">
                <a:latin typeface="標楷體" pitchFamily="65" charset="-120"/>
                <a:ea typeface="標楷體" pitchFamily="65" charset="-120"/>
              </a:rPr>
              <a:t>絡市場</a:t>
            </a:r>
          </a:p>
        </p:txBody>
      </p:sp>
      <p:sp>
        <p:nvSpPr>
          <p:cNvPr id="12" name="文字方塊 11"/>
          <p:cNvSpPr txBox="1"/>
          <p:nvPr/>
        </p:nvSpPr>
        <p:spPr>
          <a:xfrm>
            <a:off x="5013035" y="4111823"/>
            <a:ext cx="1625700" cy="307777"/>
          </a:xfrm>
          <a:prstGeom prst="rect">
            <a:avLst/>
          </a:prstGeom>
          <a:solidFill>
            <a:srgbClr val="FFFF00"/>
          </a:solidFill>
        </p:spPr>
        <p:txBody>
          <a:bodyPr wrap="square" rtlCol="0">
            <a:spAutoFit/>
          </a:bodyPr>
          <a:lstStyle/>
          <a:p>
            <a:r>
              <a:rPr lang="zh-TW" altLang="en-US" sz="1400" dirty="0">
                <a:latin typeface="標楷體" pitchFamily="65" charset="-120"/>
                <a:ea typeface="標楷體" pitchFamily="65" charset="-120"/>
              </a:rPr>
              <a:t>客戶關係</a:t>
            </a:r>
            <a:r>
              <a:rPr lang="zh-TW" altLang="en-US" sz="1400" dirty="0" smtClean="0">
                <a:latin typeface="標楷體" pitchFamily="65" charset="-120"/>
                <a:ea typeface="標楷體" pitchFamily="65" charset="-120"/>
              </a:rPr>
              <a:t>管理系統</a:t>
            </a:r>
          </a:p>
        </p:txBody>
      </p:sp>
      <p:sp>
        <p:nvSpPr>
          <p:cNvPr id="13" name="文字方塊 12"/>
          <p:cNvSpPr txBox="1"/>
          <p:nvPr/>
        </p:nvSpPr>
        <p:spPr>
          <a:xfrm>
            <a:off x="4419600" y="3276600"/>
            <a:ext cx="914400" cy="523220"/>
          </a:xfrm>
          <a:prstGeom prst="rect">
            <a:avLst/>
          </a:prstGeom>
          <a:solidFill>
            <a:srgbClr val="FFFF00"/>
          </a:solidFill>
        </p:spPr>
        <p:txBody>
          <a:bodyPr wrap="square" rtlCol="0">
            <a:spAutoFit/>
          </a:bodyPr>
          <a:lstStyle/>
          <a:p>
            <a:r>
              <a:rPr lang="en-US" altLang="zh-TW" sz="1400" dirty="0" smtClean="0">
                <a:latin typeface="標楷體" pitchFamily="65" charset="-120"/>
                <a:ea typeface="標楷體" pitchFamily="65" charset="-120"/>
              </a:rPr>
              <a:t>ERP</a:t>
            </a:r>
            <a:r>
              <a:rPr lang="zh-TW" altLang="en-US" sz="1400" dirty="0" smtClean="0">
                <a:latin typeface="標楷體" pitchFamily="65" charset="-120"/>
                <a:ea typeface="標楷體" pitchFamily="65" charset="-120"/>
              </a:rPr>
              <a:t>系統</a:t>
            </a:r>
            <a:r>
              <a:rPr lang="en-US" altLang="zh-TW" sz="1400" dirty="0" smtClean="0">
                <a:latin typeface="標楷體" pitchFamily="65" charset="-120"/>
                <a:ea typeface="標楷體" pitchFamily="65" charset="-120"/>
              </a:rPr>
              <a:t/>
            </a:r>
            <a:br>
              <a:rPr lang="en-US" altLang="zh-TW" sz="1400" dirty="0" smtClean="0">
                <a:latin typeface="標楷體" pitchFamily="65" charset="-120"/>
                <a:ea typeface="標楷體" pitchFamily="65" charset="-120"/>
              </a:rPr>
            </a:br>
            <a:r>
              <a:rPr lang="zh-TW" altLang="en-US" sz="1400" dirty="0" smtClean="0">
                <a:latin typeface="標楷體" pitchFamily="65" charset="-120"/>
                <a:ea typeface="標楷體" pitchFamily="65" charset="-120"/>
              </a:rPr>
              <a:t>遺留系統</a:t>
            </a:r>
          </a:p>
        </p:txBody>
      </p:sp>
      <p:sp>
        <p:nvSpPr>
          <p:cNvPr id="14" name="文字方塊 13"/>
          <p:cNvSpPr txBox="1"/>
          <p:nvPr/>
        </p:nvSpPr>
        <p:spPr>
          <a:xfrm>
            <a:off x="4520045" y="2545893"/>
            <a:ext cx="1018309" cy="307777"/>
          </a:xfrm>
          <a:prstGeom prst="rect">
            <a:avLst/>
          </a:prstGeom>
          <a:solidFill>
            <a:srgbClr val="FFFF00"/>
          </a:solidFill>
        </p:spPr>
        <p:txBody>
          <a:bodyPr wrap="square" rtlCol="0">
            <a:spAutoFit/>
          </a:bodyPr>
          <a:lstStyle/>
          <a:p>
            <a:r>
              <a:rPr lang="zh-TW" altLang="en-US" sz="1400" dirty="0" smtClean="0">
                <a:latin typeface="標楷體" pitchFamily="65" charset="-120"/>
                <a:ea typeface="標楷體" pitchFamily="65" charset="-120"/>
              </a:rPr>
              <a:t>公司</a:t>
            </a:r>
            <a:r>
              <a:rPr lang="en-US" altLang="zh-TW" sz="1400" dirty="0" smtClean="0">
                <a:latin typeface="標楷體" pitchFamily="65" charset="-120"/>
                <a:ea typeface="標楷體" pitchFamily="65" charset="-120"/>
              </a:rPr>
              <a:t>/</a:t>
            </a:r>
            <a:r>
              <a:rPr lang="zh-TW" altLang="en-US" sz="1400" dirty="0" smtClean="0">
                <a:latin typeface="標楷體" pitchFamily="65" charset="-120"/>
                <a:ea typeface="標楷體" pitchFamily="65" charset="-120"/>
              </a:rPr>
              <a:t>行業</a:t>
            </a:r>
          </a:p>
        </p:txBody>
      </p:sp>
    </p:spTree>
    <p:extLst>
      <p:ext uri="{BB962C8B-B14F-4D97-AF65-F5344CB8AC3E}">
        <p14:creationId xmlns:p14="http://schemas.microsoft.com/office/powerpoint/2010/main" val="77395531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Business Strategy</a:t>
            </a:r>
            <a:endParaRPr lang="en-US" dirty="0"/>
          </a:p>
        </p:txBody>
      </p:sp>
      <p:sp>
        <p:nvSpPr>
          <p:cNvPr id="3" name="Content Placeholder 2"/>
          <p:cNvSpPr>
            <a:spLocks noGrp="1"/>
          </p:cNvSpPr>
          <p:nvPr>
            <p:ph idx="1"/>
          </p:nvPr>
        </p:nvSpPr>
        <p:spPr/>
        <p:txBody>
          <a:bodyPr/>
          <a:lstStyle/>
          <a:p>
            <a:pPr>
              <a:spcAft>
                <a:spcPts val="1800"/>
              </a:spcAft>
              <a:defRPr/>
            </a:pPr>
            <a:r>
              <a:rPr lang="en-US" dirty="0"/>
              <a:t>Plan for achieving superior long-term returns on capital invested: that is, profit </a:t>
            </a:r>
          </a:p>
          <a:p>
            <a:pPr>
              <a:defRPr/>
            </a:pPr>
            <a:r>
              <a:rPr lang="en-US" dirty="0"/>
              <a:t>Five generic strategies</a:t>
            </a:r>
          </a:p>
          <a:p>
            <a:pPr lvl="1">
              <a:defRPr/>
            </a:pPr>
            <a:r>
              <a:rPr lang="en-US" dirty="0">
                <a:ea typeface="ＭＳ Ｐゴシック" charset="0"/>
              </a:rPr>
              <a:t>Product/service differentiation </a:t>
            </a:r>
          </a:p>
          <a:p>
            <a:pPr lvl="1">
              <a:defRPr/>
            </a:pPr>
            <a:r>
              <a:rPr lang="en-US" dirty="0">
                <a:ea typeface="ＭＳ Ｐゴシック" charset="0"/>
              </a:rPr>
              <a:t>Cost competition</a:t>
            </a:r>
          </a:p>
          <a:p>
            <a:pPr lvl="1">
              <a:defRPr/>
            </a:pPr>
            <a:r>
              <a:rPr lang="en-US" dirty="0">
                <a:ea typeface="ＭＳ Ｐゴシック" charset="0"/>
              </a:rPr>
              <a:t>Scope</a:t>
            </a:r>
          </a:p>
          <a:p>
            <a:pPr lvl="1">
              <a:defRPr/>
            </a:pPr>
            <a:r>
              <a:rPr lang="en-US" dirty="0">
                <a:ea typeface="ＭＳ Ｐゴシック" charset="0"/>
              </a:rPr>
              <a:t>Focus/market niche</a:t>
            </a:r>
          </a:p>
          <a:p>
            <a:pPr lvl="1">
              <a:defRPr/>
            </a:pPr>
            <a:r>
              <a:rPr lang="en-US" dirty="0">
                <a:ea typeface="ＭＳ Ｐゴシック" charset="0"/>
              </a:rPr>
              <a:t>Customer </a:t>
            </a:r>
            <a:r>
              <a:rPr lang="en-US" dirty="0" smtClean="0">
                <a:ea typeface="ＭＳ Ｐゴシック" charset="0"/>
              </a:rPr>
              <a:t>intimacy</a:t>
            </a:r>
            <a:endParaRPr lang="en-US" dirty="0">
              <a:ea typeface="ＭＳ Ｐゴシック" charset="0"/>
            </a:endParaRPr>
          </a:p>
        </p:txBody>
      </p:sp>
      <p:sp>
        <p:nvSpPr>
          <p:cNvPr id="4" name="文字方塊 3"/>
          <p:cNvSpPr txBox="1"/>
          <p:nvPr/>
        </p:nvSpPr>
        <p:spPr>
          <a:xfrm>
            <a:off x="3886200" y="914400"/>
            <a:ext cx="12192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經營策略</a:t>
            </a:r>
          </a:p>
        </p:txBody>
      </p:sp>
      <p:sp>
        <p:nvSpPr>
          <p:cNvPr id="5" name="文字方塊 4"/>
          <p:cNvSpPr txBox="1"/>
          <p:nvPr/>
        </p:nvSpPr>
        <p:spPr>
          <a:xfrm>
            <a:off x="575253" y="2455889"/>
            <a:ext cx="45720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計劃實現卓越的長期投資回報：即利潤</a:t>
            </a:r>
            <a:endParaRPr lang="zh-TW" altLang="en-US" sz="2000" dirty="0" smtClean="0">
              <a:latin typeface="標楷體" pitchFamily="65" charset="-120"/>
              <a:ea typeface="標楷體" pitchFamily="65" charset="-120"/>
            </a:endParaRPr>
          </a:p>
        </p:txBody>
      </p:sp>
      <p:sp>
        <p:nvSpPr>
          <p:cNvPr id="6" name="文字方塊 5"/>
          <p:cNvSpPr txBox="1"/>
          <p:nvPr/>
        </p:nvSpPr>
        <p:spPr>
          <a:xfrm>
            <a:off x="4800600" y="3048000"/>
            <a:ext cx="2649828" cy="1938992"/>
          </a:xfrm>
          <a:prstGeom prst="rect">
            <a:avLst/>
          </a:prstGeom>
          <a:solidFill>
            <a:srgbClr val="FFFF00"/>
          </a:solidFill>
        </p:spPr>
        <p:txBody>
          <a:bodyPr wrap="square" rtlCol="0">
            <a:spAutoFit/>
          </a:bodyPr>
          <a:lstStyle/>
          <a:p>
            <a:pPr marL="342900" indent="-342900">
              <a:buFont typeface="Arial" panose="020B0604020202020204" pitchFamily="34" charset="0"/>
              <a:buChar char="•"/>
            </a:pPr>
            <a:r>
              <a:rPr lang="zh-TW" altLang="en-US" sz="2000" dirty="0">
                <a:latin typeface="標楷體" pitchFamily="65" charset="-120"/>
                <a:ea typeface="標楷體" pitchFamily="65" charset="-120"/>
              </a:rPr>
              <a:t>五種通用</a:t>
            </a:r>
            <a:r>
              <a:rPr lang="zh-TW" altLang="en-US" sz="2000" dirty="0" smtClean="0">
                <a:latin typeface="標楷體" pitchFamily="65" charset="-120"/>
                <a:ea typeface="標楷體" pitchFamily="65" charset="-120"/>
              </a:rPr>
              <a:t>策略</a:t>
            </a:r>
            <a:endParaRPr lang="en-US" altLang="zh-TW" sz="2000" dirty="0" smtClean="0">
              <a:latin typeface="標楷體" pitchFamily="65" charset="-120"/>
              <a:ea typeface="標楷體" pitchFamily="65" charset="-120"/>
            </a:endParaRP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產品</a:t>
            </a:r>
            <a:r>
              <a:rPr lang="en-US" altLang="zh-TW" sz="2000" dirty="0">
                <a:latin typeface="標楷體" pitchFamily="65" charset="-120"/>
                <a:ea typeface="標楷體" pitchFamily="65" charset="-120"/>
              </a:rPr>
              <a:t>/</a:t>
            </a:r>
            <a:r>
              <a:rPr lang="zh-TW" altLang="en-US" sz="2000" dirty="0">
                <a:latin typeface="標楷體" pitchFamily="65" charset="-120"/>
                <a:ea typeface="標楷體" pitchFamily="65" charset="-120"/>
              </a:rPr>
              <a:t>服務差異化</a:t>
            </a: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成本競爭</a:t>
            </a: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範圍</a:t>
            </a: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重點</a:t>
            </a:r>
            <a:r>
              <a:rPr lang="en-US" altLang="zh-TW" sz="2000" dirty="0">
                <a:latin typeface="標楷體" pitchFamily="65" charset="-120"/>
                <a:ea typeface="標楷體" pitchFamily="65" charset="-120"/>
              </a:rPr>
              <a:t>/</a:t>
            </a:r>
            <a:r>
              <a:rPr lang="zh-TW" altLang="en-US" sz="2000" dirty="0">
                <a:latin typeface="標楷體" pitchFamily="65" charset="-120"/>
                <a:ea typeface="標楷體" pitchFamily="65" charset="-120"/>
              </a:rPr>
              <a:t>市場利基</a:t>
            </a:r>
          </a:p>
          <a:p>
            <a:pPr marL="457200" indent="-457200">
              <a:buFont typeface="Wingdings" panose="05000000000000000000" pitchFamily="2" charset="2"/>
              <a:buAutoNum type="circleNumWdWhitePlain"/>
            </a:pPr>
            <a:r>
              <a:rPr lang="zh-TW" altLang="en-US" sz="2000" dirty="0">
                <a:latin typeface="標楷體" pitchFamily="65" charset="-120"/>
                <a:ea typeface="標楷體" pitchFamily="65" charset="-120"/>
              </a:rPr>
              <a:t>客戶</a:t>
            </a:r>
            <a:r>
              <a:rPr lang="zh-TW" altLang="en-US" sz="2000" dirty="0" smtClean="0">
                <a:latin typeface="標楷體" pitchFamily="65" charset="-120"/>
                <a:ea typeface="標楷體" pitchFamily="65" charset="-120"/>
              </a:rPr>
              <a:t>關係</a:t>
            </a:r>
            <a:endParaRPr lang="zh-TW" altLang="en-US" sz="2000" dirty="0">
              <a:latin typeface="標楷體" pitchFamily="65" charset="-120"/>
              <a:ea typeface="標楷體" pitchFamily="65" charset="-120"/>
            </a:endParaRPr>
          </a:p>
        </p:txBody>
      </p:sp>
    </p:spTree>
    <p:extLst>
      <p:ext uri="{BB962C8B-B14F-4D97-AF65-F5344CB8AC3E}">
        <p14:creationId xmlns:p14="http://schemas.microsoft.com/office/powerpoint/2010/main" val="26198479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470283"/>
            <a:ext cx="8229600" cy="1097280"/>
          </a:xfrm>
        </p:spPr>
        <p:txBody>
          <a:bodyPr/>
          <a:lstStyle/>
          <a:p>
            <a:r>
              <a:rPr lang="en-US" sz="3600" dirty="0"/>
              <a:t>E-commerce Technology and </a:t>
            </a:r>
            <a:br>
              <a:rPr lang="en-US" sz="3600" dirty="0"/>
            </a:br>
            <a:r>
              <a:rPr lang="en-US" sz="3600" dirty="0"/>
              <a:t>Business Model Disruption</a:t>
            </a:r>
            <a:endParaRPr lang="en-US" dirty="0"/>
          </a:p>
        </p:txBody>
      </p:sp>
      <p:sp>
        <p:nvSpPr>
          <p:cNvPr id="3" name="Content Placeholder 2"/>
          <p:cNvSpPr>
            <a:spLocks noGrp="1"/>
          </p:cNvSpPr>
          <p:nvPr>
            <p:ph idx="1"/>
          </p:nvPr>
        </p:nvSpPr>
        <p:spPr/>
        <p:txBody>
          <a:bodyPr/>
          <a:lstStyle/>
          <a:p>
            <a:pPr>
              <a:defRPr/>
            </a:pPr>
            <a:r>
              <a:rPr lang="en-US" dirty="0"/>
              <a:t>Disruptive technologies</a:t>
            </a:r>
          </a:p>
          <a:p>
            <a:pPr>
              <a:defRPr/>
            </a:pPr>
            <a:r>
              <a:rPr lang="en-US" dirty="0"/>
              <a:t>Digital disruption</a:t>
            </a:r>
          </a:p>
          <a:p>
            <a:pPr>
              <a:defRPr/>
            </a:pPr>
            <a:r>
              <a:rPr lang="en-US" dirty="0"/>
              <a:t>Sustaining technology</a:t>
            </a:r>
          </a:p>
          <a:p>
            <a:pPr>
              <a:defRPr/>
            </a:pPr>
            <a:r>
              <a:rPr lang="en-US" dirty="0"/>
              <a:t>Stages</a:t>
            </a:r>
          </a:p>
          <a:p>
            <a:pPr lvl="1">
              <a:defRPr/>
            </a:pPr>
            <a:r>
              <a:rPr lang="en-US" sz="2400" dirty="0"/>
              <a:t>Disruptors introduce new products of lower quality</a:t>
            </a:r>
          </a:p>
          <a:p>
            <a:pPr lvl="1">
              <a:defRPr/>
            </a:pPr>
            <a:r>
              <a:rPr lang="en-US" sz="2400" dirty="0"/>
              <a:t>Disruptors improve products</a:t>
            </a:r>
          </a:p>
          <a:p>
            <a:pPr lvl="1">
              <a:defRPr/>
            </a:pPr>
            <a:r>
              <a:rPr lang="en-US" sz="2400" dirty="0"/>
              <a:t>New products become superior to existing products</a:t>
            </a:r>
          </a:p>
          <a:p>
            <a:pPr lvl="1">
              <a:defRPr/>
            </a:pPr>
            <a:r>
              <a:rPr lang="en-US" sz="2400" dirty="0"/>
              <a:t>Incumbent companies lose market share</a:t>
            </a:r>
          </a:p>
        </p:txBody>
      </p:sp>
      <p:sp>
        <p:nvSpPr>
          <p:cNvPr id="4" name="文字方塊 3"/>
          <p:cNvSpPr txBox="1"/>
          <p:nvPr/>
        </p:nvSpPr>
        <p:spPr>
          <a:xfrm>
            <a:off x="381000" y="91848"/>
            <a:ext cx="3565236"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電子商務技術和商業模式中斷</a:t>
            </a:r>
          </a:p>
        </p:txBody>
      </p:sp>
      <p:sp>
        <p:nvSpPr>
          <p:cNvPr id="5" name="文字方塊 4"/>
          <p:cNvSpPr txBox="1"/>
          <p:nvPr/>
        </p:nvSpPr>
        <p:spPr>
          <a:xfrm>
            <a:off x="4495800" y="1657290"/>
            <a:ext cx="1524000" cy="400110"/>
          </a:xfrm>
          <a:prstGeom prst="rect">
            <a:avLst/>
          </a:prstGeom>
          <a:solidFill>
            <a:srgbClr val="FFFF00"/>
          </a:solidFill>
        </p:spPr>
        <p:txBody>
          <a:bodyPr wrap="square" rtlCol="0">
            <a:spAutoFit/>
          </a:bodyPr>
          <a:lstStyle/>
          <a:p>
            <a:r>
              <a:rPr lang="zh-TW" altLang="en-US" sz="2000" dirty="0" smtClean="0">
                <a:latin typeface="標楷體" pitchFamily="65" charset="-120"/>
                <a:ea typeface="標楷體" pitchFamily="65" charset="-120"/>
              </a:rPr>
              <a:t>顛覆</a:t>
            </a:r>
            <a:r>
              <a:rPr lang="zh-TW" altLang="en-US" sz="2000" dirty="0">
                <a:latin typeface="標楷體" pitchFamily="65" charset="-120"/>
                <a:ea typeface="標楷體" pitchFamily="65" charset="-120"/>
              </a:rPr>
              <a:t>性技術</a:t>
            </a:r>
          </a:p>
        </p:txBody>
      </p:sp>
      <p:sp>
        <p:nvSpPr>
          <p:cNvPr id="6" name="文字方塊 5"/>
          <p:cNvSpPr txBox="1"/>
          <p:nvPr/>
        </p:nvSpPr>
        <p:spPr>
          <a:xfrm>
            <a:off x="3429000" y="2209800"/>
            <a:ext cx="12192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數位破壞</a:t>
            </a:r>
          </a:p>
        </p:txBody>
      </p:sp>
      <p:sp>
        <p:nvSpPr>
          <p:cNvPr id="7" name="文字方塊 6"/>
          <p:cNvSpPr txBox="1"/>
          <p:nvPr/>
        </p:nvSpPr>
        <p:spPr>
          <a:xfrm>
            <a:off x="4361873" y="2819400"/>
            <a:ext cx="1507836"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持續的技術</a:t>
            </a:r>
          </a:p>
        </p:txBody>
      </p:sp>
      <p:sp>
        <p:nvSpPr>
          <p:cNvPr id="8" name="文字方塊 7"/>
          <p:cNvSpPr txBox="1"/>
          <p:nvPr/>
        </p:nvSpPr>
        <p:spPr>
          <a:xfrm>
            <a:off x="1981200" y="3429000"/>
            <a:ext cx="762000" cy="400110"/>
          </a:xfrm>
          <a:prstGeom prst="rect">
            <a:avLst/>
          </a:prstGeom>
          <a:solidFill>
            <a:srgbClr val="FFFF00"/>
          </a:solidFill>
        </p:spPr>
        <p:txBody>
          <a:bodyPr wrap="square" rtlCol="0">
            <a:spAutoFit/>
          </a:bodyPr>
          <a:lstStyle/>
          <a:p>
            <a:r>
              <a:rPr lang="zh-TW" altLang="en-US" sz="2000" dirty="0">
                <a:latin typeface="標楷體" pitchFamily="65" charset="-120"/>
                <a:ea typeface="標楷體" pitchFamily="65" charset="-120"/>
              </a:rPr>
              <a:t>階段</a:t>
            </a:r>
          </a:p>
        </p:txBody>
      </p:sp>
      <p:sp>
        <p:nvSpPr>
          <p:cNvPr id="9" name="文字方塊 8"/>
          <p:cNvSpPr txBox="1"/>
          <p:nvPr/>
        </p:nvSpPr>
        <p:spPr>
          <a:xfrm>
            <a:off x="5029200" y="4495800"/>
            <a:ext cx="1666009" cy="338554"/>
          </a:xfrm>
          <a:prstGeom prst="rect">
            <a:avLst/>
          </a:prstGeom>
          <a:solidFill>
            <a:srgbClr val="FFFF00"/>
          </a:solidFill>
        </p:spPr>
        <p:txBody>
          <a:bodyPr wrap="square" rtlCol="0">
            <a:spAutoFit/>
          </a:bodyPr>
          <a:lstStyle/>
          <a:p>
            <a:r>
              <a:rPr lang="zh-TW" altLang="en-US" sz="1600" dirty="0">
                <a:latin typeface="標楷體" pitchFamily="65" charset="-120"/>
                <a:ea typeface="標楷體" pitchFamily="65" charset="-120"/>
              </a:rPr>
              <a:t>干擾者改進產品</a:t>
            </a:r>
          </a:p>
        </p:txBody>
      </p:sp>
      <p:sp>
        <p:nvSpPr>
          <p:cNvPr id="10" name="文字方塊 9"/>
          <p:cNvSpPr txBox="1"/>
          <p:nvPr/>
        </p:nvSpPr>
        <p:spPr>
          <a:xfrm>
            <a:off x="6324600" y="4267200"/>
            <a:ext cx="2623128" cy="338554"/>
          </a:xfrm>
          <a:prstGeom prst="rect">
            <a:avLst/>
          </a:prstGeom>
          <a:solidFill>
            <a:srgbClr val="FFFF00"/>
          </a:solidFill>
        </p:spPr>
        <p:txBody>
          <a:bodyPr wrap="square" rtlCol="0">
            <a:spAutoFit/>
          </a:bodyPr>
          <a:lstStyle/>
          <a:p>
            <a:r>
              <a:rPr lang="zh-TW" altLang="en-US" sz="1600" dirty="0">
                <a:latin typeface="標楷體" pitchFamily="65" charset="-120"/>
                <a:ea typeface="標楷體" pitchFamily="65" charset="-120"/>
              </a:rPr>
              <a:t>干擾者引入低質量的新產品</a:t>
            </a:r>
          </a:p>
        </p:txBody>
      </p:sp>
      <p:sp>
        <p:nvSpPr>
          <p:cNvPr id="11" name="文字方塊 10"/>
          <p:cNvSpPr txBox="1"/>
          <p:nvPr/>
        </p:nvSpPr>
        <p:spPr>
          <a:xfrm>
            <a:off x="6695209" y="5181600"/>
            <a:ext cx="2422237" cy="338554"/>
          </a:xfrm>
          <a:prstGeom prst="rect">
            <a:avLst/>
          </a:prstGeom>
          <a:solidFill>
            <a:srgbClr val="FFFF00"/>
          </a:solidFill>
        </p:spPr>
        <p:txBody>
          <a:bodyPr wrap="square" rtlCol="0">
            <a:spAutoFit/>
          </a:bodyPr>
          <a:lstStyle/>
          <a:p>
            <a:r>
              <a:rPr lang="zh-TW" altLang="en-US" sz="1600" dirty="0">
                <a:latin typeface="標楷體" pitchFamily="65" charset="-120"/>
                <a:ea typeface="標楷體" pitchFamily="65" charset="-120"/>
              </a:rPr>
              <a:t>新產品變得優於現有產品</a:t>
            </a:r>
          </a:p>
        </p:txBody>
      </p:sp>
      <p:sp>
        <p:nvSpPr>
          <p:cNvPr id="12" name="文字方塊 11"/>
          <p:cNvSpPr txBox="1"/>
          <p:nvPr/>
        </p:nvSpPr>
        <p:spPr>
          <a:xfrm>
            <a:off x="5257800" y="5638800"/>
            <a:ext cx="2232892" cy="338554"/>
          </a:xfrm>
          <a:prstGeom prst="rect">
            <a:avLst/>
          </a:prstGeom>
          <a:solidFill>
            <a:srgbClr val="FFFF00"/>
          </a:solidFill>
        </p:spPr>
        <p:txBody>
          <a:bodyPr wrap="square" rtlCol="0">
            <a:spAutoFit/>
          </a:bodyPr>
          <a:lstStyle/>
          <a:p>
            <a:r>
              <a:rPr lang="zh-TW" altLang="en-US" sz="1600" dirty="0">
                <a:latin typeface="標楷體" pitchFamily="65" charset="-120"/>
                <a:ea typeface="標楷體" pitchFamily="65" charset="-120"/>
              </a:rPr>
              <a:t>現任公司失去</a:t>
            </a:r>
            <a:r>
              <a:rPr lang="zh-TW" altLang="en-US" sz="1600" dirty="0" smtClean="0">
                <a:latin typeface="標楷體" pitchFamily="65" charset="-120"/>
                <a:ea typeface="標楷體" pitchFamily="65" charset="-120"/>
              </a:rPr>
              <a:t>市場分額</a:t>
            </a:r>
            <a:endParaRPr lang="zh-TW" altLang="en-US" sz="1600" dirty="0">
              <a:latin typeface="標楷體" pitchFamily="65" charset="-120"/>
              <a:ea typeface="標楷體" pitchFamily="65" charset="-120"/>
            </a:endParaRPr>
          </a:p>
        </p:txBody>
      </p:sp>
    </p:spTree>
    <p:extLst>
      <p:ext uri="{BB962C8B-B14F-4D97-AF65-F5344CB8AC3E}">
        <p14:creationId xmlns:p14="http://schemas.microsoft.com/office/powerpoint/2010/main" val="3310586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5970" y="1312652"/>
            <a:ext cx="8229600" cy="4525963"/>
          </a:xfrm>
        </p:spPr>
        <p:txBody>
          <a:bodyPr/>
          <a:lstStyle/>
          <a:p>
            <a:r>
              <a:rPr lang="en-US" altLang="en-US" dirty="0" smtClean="0"/>
              <a:t>Business model</a:t>
            </a:r>
          </a:p>
          <a:p>
            <a:pPr lvl="1">
              <a:spcAft>
                <a:spcPts val="4200"/>
              </a:spcAft>
            </a:pPr>
            <a:r>
              <a:rPr lang="en-US" altLang="en-US" dirty="0" smtClean="0"/>
              <a:t>Set of planned activities designed to result in a profit in a marketplace</a:t>
            </a:r>
          </a:p>
          <a:p>
            <a:r>
              <a:rPr lang="en-US" altLang="en-US" dirty="0" smtClean="0"/>
              <a:t>Business plan</a:t>
            </a:r>
          </a:p>
          <a:p>
            <a:pPr lvl="1">
              <a:spcAft>
                <a:spcPts val="4200"/>
              </a:spcAft>
            </a:pPr>
            <a:r>
              <a:rPr lang="en-US" altLang="en-US" dirty="0" smtClean="0"/>
              <a:t>Describes a firm</a:t>
            </a:r>
            <a:r>
              <a:rPr lang="ja-JP" altLang="en-US" dirty="0" smtClean="0"/>
              <a:t>’</a:t>
            </a:r>
            <a:r>
              <a:rPr lang="en-US" altLang="ja-JP" dirty="0" smtClean="0"/>
              <a:t>s business model</a:t>
            </a:r>
          </a:p>
          <a:p>
            <a:r>
              <a:rPr lang="en-US" altLang="en-US" dirty="0" smtClean="0"/>
              <a:t>E-commerce business model</a:t>
            </a:r>
          </a:p>
          <a:p>
            <a:pPr lvl="1"/>
            <a:r>
              <a:rPr lang="en-US" altLang="en-US" dirty="0" smtClean="0"/>
              <a:t>Uses/leverages unique qualities of Internet and Web</a:t>
            </a:r>
            <a:endParaRPr lang="en-US" altLang="en-US" dirty="0"/>
          </a:p>
        </p:txBody>
      </p:sp>
      <p:sp>
        <p:nvSpPr>
          <p:cNvPr id="2" name="Title 1"/>
          <p:cNvSpPr>
            <a:spLocks noGrp="1"/>
          </p:cNvSpPr>
          <p:nvPr>
            <p:ph type="title"/>
          </p:nvPr>
        </p:nvSpPr>
        <p:spPr/>
        <p:txBody>
          <a:bodyPr/>
          <a:lstStyle/>
          <a:p>
            <a:r>
              <a:rPr lang="en-US" dirty="0" smtClean="0"/>
              <a:t>E-commerce </a:t>
            </a:r>
            <a:r>
              <a:rPr lang="en-US" dirty="0" smtClean="0">
                <a:solidFill>
                  <a:srgbClr val="FF0000"/>
                </a:solidFill>
              </a:rPr>
              <a:t>Business Models</a:t>
            </a:r>
            <a:endParaRPr lang="en-US" dirty="0">
              <a:solidFill>
                <a:srgbClr val="FF0000"/>
              </a:solidFill>
            </a:endParaRPr>
          </a:p>
        </p:txBody>
      </p:sp>
      <p:graphicFrame>
        <p:nvGraphicFramePr>
          <p:cNvPr id="4" name="表格 3"/>
          <p:cNvGraphicFramePr>
            <a:graphicFrameLocks noGrp="1"/>
          </p:cNvGraphicFramePr>
          <p:nvPr>
            <p:extLst>
              <p:ext uri="{D42A27DB-BD31-4B8C-83A1-F6EECF244321}">
                <p14:modId xmlns:p14="http://schemas.microsoft.com/office/powerpoint/2010/main" val="4217467207"/>
              </p:ext>
            </p:extLst>
          </p:nvPr>
        </p:nvGraphicFramePr>
        <p:xfrm>
          <a:off x="457200" y="457200"/>
          <a:ext cx="1752600" cy="396240"/>
        </p:xfrm>
        <a:graphic>
          <a:graphicData uri="http://schemas.openxmlformats.org/drawingml/2006/table">
            <a:tbl>
              <a:tblPr firstRow="1" bandRow="1">
                <a:tableStyleId>{3B4B98B0-60AC-42C2-AFA5-B58CD77FA1E5}</a:tableStyleId>
              </a:tblPr>
              <a:tblGrid>
                <a:gridCol w="1752600"/>
              </a:tblGrid>
              <a:tr h="381000">
                <a:tc>
                  <a:txBody>
                    <a:bodyPr/>
                    <a:lstStyle/>
                    <a:p>
                      <a:r>
                        <a:rPr lang="zh-TW" altLang="en-US" sz="2000" b="0" dirty="0" smtClean="0">
                          <a:latin typeface="標楷體" panose="03000509000000000000" pitchFamily="65" charset="-120"/>
                          <a:ea typeface="標楷體" panose="03000509000000000000" pitchFamily="65" charset="-120"/>
                        </a:rPr>
                        <a:t>電子商務模式</a:t>
                      </a:r>
                      <a:endParaRPr lang="zh-TW" altLang="en-US" sz="2000" b="0" dirty="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2317682693"/>
              </p:ext>
            </p:extLst>
          </p:nvPr>
        </p:nvGraphicFramePr>
        <p:xfrm>
          <a:off x="685800" y="2436428"/>
          <a:ext cx="3581400" cy="685800"/>
        </p:xfrm>
        <a:graphic>
          <a:graphicData uri="http://schemas.openxmlformats.org/drawingml/2006/table">
            <a:tbl>
              <a:tblPr firstRow="1" bandRow="1">
                <a:tableStyleId>{3B4B98B0-60AC-42C2-AFA5-B58CD77FA1E5}</a:tableStyleId>
              </a:tblPr>
              <a:tblGrid>
                <a:gridCol w="3581400"/>
              </a:tblGrid>
              <a:tr h="685800">
                <a:tc>
                  <a:txBody>
                    <a:bodyPr/>
                    <a:lstStyle/>
                    <a:p>
                      <a:pPr marL="285750" indent="-285750">
                        <a:buFont typeface="Arial" panose="020B0604020202020204" pitchFamily="34" charset="0"/>
                        <a:buChar char="•"/>
                      </a:pPr>
                      <a:r>
                        <a:rPr lang="zh-TW" altLang="en-US" b="0" dirty="0" smtClean="0">
                          <a:latin typeface="標楷體" panose="03000509000000000000" pitchFamily="65" charset="-120"/>
                          <a:ea typeface="標楷體" panose="03000509000000000000" pitchFamily="65" charset="-120"/>
                        </a:rPr>
                        <a:t>商業模式</a:t>
                      </a:r>
                      <a:endParaRPr lang="en-US" altLang="zh-TW" b="0" dirty="0" smtClean="0">
                        <a:latin typeface="標楷體" panose="03000509000000000000" pitchFamily="65" charset="-120"/>
                        <a:ea typeface="標楷體" panose="03000509000000000000" pitchFamily="65" charset="-120"/>
                      </a:endParaRPr>
                    </a:p>
                    <a:p>
                      <a:pPr marL="342900" marR="0" indent="-342900" algn="l" defTabSz="914400" rtl="0" eaLnBrk="1" fontAlgn="auto" latinLnBrk="0" hangingPunct="1">
                        <a:lnSpc>
                          <a:spcPct val="100000"/>
                        </a:lnSpc>
                        <a:spcBef>
                          <a:spcPts val="0"/>
                        </a:spcBef>
                        <a:spcAft>
                          <a:spcPts val="0"/>
                        </a:spcAft>
                        <a:buClrTx/>
                        <a:buSzTx/>
                        <a:buFont typeface="Wingdings" panose="05000000000000000000" pitchFamily="2" charset="2"/>
                        <a:buAutoNum type="circleNumWdWhitePlain"/>
                        <a:tabLst/>
                        <a:defRPr/>
                      </a:pPr>
                      <a:r>
                        <a:rPr lang="zh-TW" altLang="en-US" b="0" dirty="0" smtClean="0">
                          <a:latin typeface="標楷體" panose="03000509000000000000" pitchFamily="65" charset="-120"/>
                          <a:ea typeface="標楷體" panose="03000509000000000000" pitchFamily="65" charset="-120"/>
                        </a:rPr>
                        <a:t>在市場中獲利的一組計畫活動</a:t>
                      </a: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4069366451"/>
              </p:ext>
            </p:extLst>
          </p:nvPr>
        </p:nvGraphicFramePr>
        <p:xfrm>
          <a:off x="685800" y="4038600"/>
          <a:ext cx="3124200" cy="640080"/>
        </p:xfrm>
        <a:graphic>
          <a:graphicData uri="http://schemas.openxmlformats.org/drawingml/2006/table">
            <a:tbl>
              <a:tblPr firstRow="1" bandRow="1">
                <a:tableStyleId>{3B4B98B0-60AC-42C2-AFA5-B58CD77FA1E5}</a:tableStyleId>
              </a:tblPr>
              <a:tblGrid>
                <a:gridCol w="3124200"/>
              </a:tblGrid>
              <a:tr h="146633">
                <a:tc>
                  <a:txBody>
                    <a:bodyPr/>
                    <a:lstStyle/>
                    <a:p>
                      <a:pPr marL="285750" indent="-285750">
                        <a:buFont typeface="Arial" panose="020B0604020202020204" pitchFamily="34" charset="0"/>
                        <a:buChar char="•"/>
                      </a:pPr>
                      <a:r>
                        <a:rPr lang="zh-TW" altLang="en-US" b="0" dirty="0" smtClean="0">
                          <a:latin typeface="標楷體" panose="03000509000000000000" pitchFamily="65" charset="-120"/>
                          <a:ea typeface="標楷體" panose="03000509000000000000" pitchFamily="65" charset="-120"/>
                        </a:rPr>
                        <a:t>商業計畫</a:t>
                      </a:r>
                      <a:endParaRPr lang="en-US" altLang="zh-TW" b="0" dirty="0" smtClean="0">
                        <a:latin typeface="標楷體" panose="03000509000000000000" pitchFamily="65" charset="-120"/>
                        <a:ea typeface="標楷體" panose="03000509000000000000" pitchFamily="65" charset="-120"/>
                      </a:endParaRPr>
                    </a:p>
                    <a:p>
                      <a:pPr marL="342900" marR="0" indent="-342900" algn="l" defTabSz="914400" rtl="0" eaLnBrk="1" fontAlgn="auto" latinLnBrk="0" hangingPunct="1">
                        <a:lnSpc>
                          <a:spcPct val="100000"/>
                        </a:lnSpc>
                        <a:spcBef>
                          <a:spcPts val="0"/>
                        </a:spcBef>
                        <a:spcAft>
                          <a:spcPts val="0"/>
                        </a:spcAft>
                        <a:buClrTx/>
                        <a:buSzTx/>
                        <a:buFont typeface="Wingdings" panose="05000000000000000000" pitchFamily="2" charset="2"/>
                        <a:buAutoNum type="circleNumWdWhitePlain"/>
                        <a:tabLst/>
                        <a:defRPr/>
                      </a:pPr>
                      <a:r>
                        <a:rPr lang="zh-TW" altLang="en-US" b="0" dirty="0" smtClean="0">
                          <a:latin typeface="標楷體" panose="03000509000000000000" pitchFamily="65" charset="-120"/>
                          <a:ea typeface="標楷體" panose="03000509000000000000" pitchFamily="65" charset="-120"/>
                        </a:rPr>
                        <a:t>描述一家公司的商業模式</a:t>
                      </a: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2999045976"/>
              </p:ext>
            </p:extLst>
          </p:nvPr>
        </p:nvGraphicFramePr>
        <p:xfrm>
          <a:off x="685800" y="5518575"/>
          <a:ext cx="4191000" cy="640080"/>
        </p:xfrm>
        <a:graphic>
          <a:graphicData uri="http://schemas.openxmlformats.org/drawingml/2006/table">
            <a:tbl>
              <a:tblPr firstRow="1" bandRow="1">
                <a:tableStyleId>{3B4B98B0-60AC-42C2-AFA5-B58CD77FA1E5}</a:tableStyleId>
              </a:tblPr>
              <a:tblGrid>
                <a:gridCol w="4191000"/>
              </a:tblGrid>
              <a:tr h="381000">
                <a:tc>
                  <a:txBody>
                    <a:bodyPr/>
                    <a:lstStyle/>
                    <a:p>
                      <a:pPr marL="285750" indent="-285750">
                        <a:buFont typeface="Arial" panose="020B0604020202020204" pitchFamily="34" charset="0"/>
                        <a:buChar char="•"/>
                      </a:pPr>
                      <a:r>
                        <a:rPr lang="zh-TW" altLang="en-US" b="0" dirty="0" smtClean="0">
                          <a:latin typeface="標楷體" panose="03000509000000000000" pitchFamily="65" charset="-120"/>
                          <a:ea typeface="標楷體" panose="03000509000000000000" pitchFamily="65" charset="-120"/>
                        </a:rPr>
                        <a:t>電子商務模式</a:t>
                      </a:r>
                      <a:endParaRPr lang="en-US" altLang="zh-TW" b="0" dirty="0" smtClean="0">
                        <a:latin typeface="標楷體" panose="03000509000000000000" pitchFamily="65" charset="-120"/>
                        <a:ea typeface="標楷體" panose="03000509000000000000" pitchFamily="65" charset="-120"/>
                      </a:endParaRPr>
                    </a:p>
                    <a:p>
                      <a:pPr marL="342900" marR="0" indent="-342900" algn="l" defTabSz="914400" rtl="0" eaLnBrk="1" fontAlgn="auto" latinLnBrk="0" hangingPunct="1">
                        <a:lnSpc>
                          <a:spcPct val="100000"/>
                        </a:lnSpc>
                        <a:spcBef>
                          <a:spcPts val="0"/>
                        </a:spcBef>
                        <a:spcAft>
                          <a:spcPts val="0"/>
                        </a:spcAft>
                        <a:buClrTx/>
                        <a:buSzTx/>
                        <a:buFont typeface="Wingdings" panose="05000000000000000000" pitchFamily="2" charset="2"/>
                        <a:buAutoNum type="circleNumWdWhitePlain"/>
                        <a:tabLst/>
                        <a:defRPr/>
                      </a:pPr>
                      <a:r>
                        <a:rPr lang="zh-TW" altLang="en-US" b="0" dirty="0" smtClean="0">
                          <a:latin typeface="標楷體" panose="03000509000000000000" pitchFamily="65" charset="-120"/>
                          <a:ea typeface="標楷體" panose="03000509000000000000" pitchFamily="65" charset="-120"/>
                        </a:rPr>
                        <a:t>使用</a:t>
                      </a:r>
                      <a:r>
                        <a:rPr lang="en-US" altLang="zh-TW" b="0" dirty="0" smtClean="0">
                          <a:latin typeface="標楷體" panose="03000509000000000000" pitchFamily="65" charset="-120"/>
                          <a:ea typeface="標楷體" panose="03000509000000000000" pitchFamily="65" charset="-120"/>
                        </a:rPr>
                        <a:t>/</a:t>
                      </a:r>
                      <a:r>
                        <a:rPr lang="zh-TW" altLang="en-US" b="0" dirty="0" smtClean="0">
                          <a:latin typeface="標楷體" panose="03000509000000000000" pitchFamily="65" charset="-120"/>
                          <a:ea typeface="標楷體" panose="03000509000000000000" pitchFamily="65" charset="-120"/>
                        </a:rPr>
                        <a:t>利用網路和網站的特殊方法</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spTree>
    <p:extLst>
      <p:ext uri="{BB962C8B-B14F-4D97-AF65-F5344CB8AC3E}">
        <p14:creationId xmlns:p14="http://schemas.microsoft.com/office/powerpoint/2010/main" val="9795695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Eight Key Elements of a Business Model</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sz="2400" dirty="0" smtClean="0"/>
              <a:t>Value proposition</a:t>
            </a:r>
          </a:p>
          <a:p>
            <a:pPr marL="457200" indent="-457200">
              <a:buFont typeface="+mj-lt"/>
              <a:buAutoNum type="arabicPeriod"/>
            </a:pPr>
            <a:r>
              <a:rPr lang="en-US" sz="2400" dirty="0" smtClean="0"/>
              <a:t>Revenue model</a:t>
            </a:r>
          </a:p>
          <a:p>
            <a:pPr marL="457200" indent="-457200">
              <a:buFont typeface="+mj-lt"/>
              <a:buAutoNum type="arabicPeriod"/>
            </a:pPr>
            <a:r>
              <a:rPr lang="en-US" sz="2400" dirty="0" smtClean="0"/>
              <a:t>Market opportunity</a:t>
            </a:r>
          </a:p>
          <a:p>
            <a:pPr marL="457200" indent="-457200">
              <a:buFont typeface="+mj-lt"/>
              <a:buAutoNum type="arabicPeriod"/>
            </a:pPr>
            <a:r>
              <a:rPr lang="en-US" sz="2400" dirty="0" smtClean="0"/>
              <a:t>Competitive environment</a:t>
            </a:r>
          </a:p>
          <a:p>
            <a:pPr marL="457200" indent="-457200">
              <a:buFont typeface="+mj-lt"/>
              <a:buAutoNum type="arabicPeriod"/>
            </a:pPr>
            <a:r>
              <a:rPr lang="en-US" sz="2400" dirty="0" smtClean="0"/>
              <a:t>Competitive advantage</a:t>
            </a:r>
          </a:p>
          <a:p>
            <a:pPr marL="457200" indent="-457200">
              <a:buFont typeface="+mj-lt"/>
              <a:buAutoNum type="arabicPeriod"/>
            </a:pPr>
            <a:r>
              <a:rPr lang="en-US" sz="2400" dirty="0" smtClean="0"/>
              <a:t>Market strategy</a:t>
            </a:r>
          </a:p>
          <a:p>
            <a:pPr marL="457200" indent="-457200">
              <a:buFont typeface="+mj-lt"/>
              <a:buAutoNum type="arabicPeriod"/>
            </a:pPr>
            <a:r>
              <a:rPr lang="en-US" sz="2400" dirty="0" smtClean="0"/>
              <a:t>Organizational development</a:t>
            </a:r>
          </a:p>
          <a:p>
            <a:pPr marL="457200" indent="-457200">
              <a:buFont typeface="+mj-lt"/>
              <a:buAutoNum type="arabicPeriod"/>
            </a:pPr>
            <a:r>
              <a:rPr lang="en-US" sz="2400" dirty="0" smtClean="0"/>
              <a:t>Management team</a:t>
            </a:r>
            <a:endParaRPr lang="en-US" sz="2400" dirty="0"/>
          </a:p>
        </p:txBody>
      </p:sp>
      <p:graphicFrame>
        <p:nvGraphicFramePr>
          <p:cNvPr id="4" name="表格 3"/>
          <p:cNvGraphicFramePr>
            <a:graphicFrameLocks noGrp="1"/>
          </p:cNvGraphicFramePr>
          <p:nvPr>
            <p:extLst>
              <p:ext uri="{D42A27DB-BD31-4B8C-83A1-F6EECF244321}">
                <p14:modId xmlns:p14="http://schemas.microsoft.com/office/powerpoint/2010/main" val="2659165879"/>
              </p:ext>
            </p:extLst>
          </p:nvPr>
        </p:nvGraphicFramePr>
        <p:xfrm>
          <a:off x="3505200" y="1600200"/>
          <a:ext cx="1219200" cy="38100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b="0" dirty="0" smtClean="0">
                          <a:latin typeface="標楷體" panose="03000509000000000000" pitchFamily="65" charset="-120"/>
                          <a:ea typeface="標楷體" panose="03000509000000000000" pitchFamily="65" charset="-120"/>
                        </a:rPr>
                        <a:t>價值主張</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2066225501"/>
              </p:ext>
            </p:extLst>
          </p:nvPr>
        </p:nvGraphicFramePr>
        <p:xfrm>
          <a:off x="3505200" y="2133600"/>
          <a:ext cx="1219200" cy="38100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b="0" dirty="0" smtClean="0">
                          <a:latin typeface="標楷體" panose="03000509000000000000" pitchFamily="65" charset="-120"/>
                          <a:ea typeface="標楷體" panose="03000509000000000000" pitchFamily="65" charset="-120"/>
                        </a:rPr>
                        <a:t>收入模式</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883150268"/>
              </p:ext>
            </p:extLst>
          </p:nvPr>
        </p:nvGraphicFramePr>
        <p:xfrm>
          <a:off x="3657600" y="2743200"/>
          <a:ext cx="1219200" cy="38100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b="0" dirty="0" smtClean="0">
                          <a:latin typeface="標楷體" panose="03000509000000000000" pitchFamily="65" charset="-120"/>
                          <a:ea typeface="標楷體" panose="03000509000000000000" pitchFamily="65" charset="-120"/>
                        </a:rPr>
                        <a:t>市場機會</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2542099751"/>
              </p:ext>
            </p:extLst>
          </p:nvPr>
        </p:nvGraphicFramePr>
        <p:xfrm>
          <a:off x="4419600" y="3276600"/>
          <a:ext cx="1219200" cy="38100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b="0" dirty="0" smtClean="0">
                          <a:latin typeface="標楷體" panose="03000509000000000000" pitchFamily="65" charset="-120"/>
                          <a:ea typeface="標楷體" panose="03000509000000000000" pitchFamily="65" charset="-120"/>
                        </a:rPr>
                        <a:t>競爭環境</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8" name="表格 7"/>
          <p:cNvGraphicFramePr>
            <a:graphicFrameLocks noGrp="1"/>
          </p:cNvGraphicFramePr>
          <p:nvPr>
            <p:extLst>
              <p:ext uri="{D42A27DB-BD31-4B8C-83A1-F6EECF244321}">
                <p14:modId xmlns:p14="http://schemas.microsoft.com/office/powerpoint/2010/main" val="1386087498"/>
              </p:ext>
            </p:extLst>
          </p:nvPr>
        </p:nvGraphicFramePr>
        <p:xfrm>
          <a:off x="4419600" y="3886200"/>
          <a:ext cx="1219200" cy="38100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b="0" dirty="0" smtClean="0">
                          <a:latin typeface="標楷體" panose="03000509000000000000" pitchFamily="65" charset="-120"/>
                          <a:ea typeface="標楷體" panose="03000509000000000000" pitchFamily="65" charset="-120"/>
                        </a:rPr>
                        <a:t>競爭優勢</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883302509"/>
              </p:ext>
            </p:extLst>
          </p:nvPr>
        </p:nvGraphicFramePr>
        <p:xfrm>
          <a:off x="3276600" y="4419600"/>
          <a:ext cx="1219200" cy="38100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b="0" dirty="0" smtClean="0">
                          <a:latin typeface="標楷體" panose="03000509000000000000" pitchFamily="65" charset="-120"/>
                          <a:ea typeface="標楷體" panose="03000509000000000000" pitchFamily="65" charset="-120"/>
                        </a:rPr>
                        <a:t>市場策略</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10" name="表格 9"/>
          <p:cNvGraphicFramePr>
            <a:graphicFrameLocks noGrp="1"/>
          </p:cNvGraphicFramePr>
          <p:nvPr>
            <p:extLst>
              <p:ext uri="{D42A27DB-BD31-4B8C-83A1-F6EECF244321}">
                <p14:modId xmlns:p14="http://schemas.microsoft.com/office/powerpoint/2010/main" val="1492795559"/>
              </p:ext>
            </p:extLst>
          </p:nvPr>
        </p:nvGraphicFramePr>
        <p:xfrm>
          <a:off x="4800600" y="4876800"/>
          <a:ext cx="1219200" cy="38100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b="0" dirty="0" smtClean="0">
                          <a:latin typeface="標楷體" panose="03000509000000000000" pitchFamily="65" charset="-120"/>
                          <a:ea typeface="標楷體" panose="03000509000000000000" pitchFamily="65" charset="-120"/>
                        </a:rPr>
                        <a:t>組織發展</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11" name="表格 10"/>
          <p:cNvGraphicFramePr>
            <a:graphicFrameLocks noGrp="1"/>
          </p:cNvGraphicFramePr>
          <p:nvPr>
            <p:extLst>
              <p:ext uri="{D42A27DB-BD31-4B8C-83A1-F6EECF244321}">
                <p14:modId xmlns:p14="http://schemas.microsoft.com/office/powerpoint/2010/main" val="2220074935"/>
              </p:ext>
            </p:extLst>
          </p:nvPr>
        </p:nvGraphicFramePr>
        <p:xfrm>
          <a:off x="3505200" y="5486400"/>
          <a:ext cx="1219200" cy="38100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b="0" dirty="0" smtClean="0">
                          <a:latin typeface="標楷體" panose="03000509000000000000" pitchFamily="65" charset="-120"/>
                          <a:ea typeface="標楷體" panose="03000509000000000000" pitchFamily="65" charset="-120"/>
                        </a:rPr>
                        <a:t>團隊管理</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12" name="表格 11"/>
          <p:cNvGraphicFramePr>
            <a:graphicFrameLocks noGrp="1"/>
          </p:cNvGraphicFramePr>
          <p:nvPr>
            <p:extLst>
              <p:ext uri="{D42A27DB-BD31-4B8C-83A1-F6EECF244321}">
                <p14:modId xmlns:p14="http://schemas.microsoft.com/office/powerpoint/2010/main" val="2523652498"/>
              </p:ext>
            </p:extLst>
          </p:nvPr>
        </p:nvGraphicFramePr>
        <p:xfrm>
          <a:off x="457200" y="304800"/>
          <a:ext cx="3048000" cy="396240"/>
        </p:xfrm>
        <a:graphic>
          <a:graphicData uri="http://schemas.openxmlformats.org/drawingml/2006/table">
            <a:tbl>
              <a:tblPr firstRow="1" bandRow="1">
                <a:tableStyleId>{3B4B98B0-60AC-42C2-AFA5-B58CD77FA1E5}</a:tableStyleId>
              </a:tblPr>
              <a:tblGrid>
                <a:gridCol w="3048000"/>
              </a:tblGrid>
              <a:tr h="381000">
                <a:tc>
                  <a:txBody>
                    <a:bodyPr/>
                    <a:lstStyle/>
                    <a:p>
                      <a:r>
                        <a:rPr lang="zh-TW" altLang="en-US" sz="2000" b="0" dirty="0" smtClean="0">
                          <a:latin typeface="標楷體" panose="03000509000000000000" pitchFamily="65" charset="-120"/>
                          <a:ea typeface="標楷體" panose="03000509000000000000" pitchFamily="65" charset="-120"/>
                        </a:rPr>
                        <a:t>商業模式的八個關鍵要素</a:t>
                      </a:r>
                      <a:endParaRPr lang="en-US" altLang="zh-TW" sz="2000"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spTree>
    <p:extLst>
      <p:ext uri="{BB962C8B-B14F-4D97-AF65-F5344CB8AC3E}">
        <p14:creationId xmlns:p14="http://schemas.microsoft.com/office/powerpoint/2010/main" val="17407132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Value Proposition</a:t>
            </a:r>
            <a:endParaRPr lang="en-US" dirty="0"/>
          </a:p>
        </p:txBody>
      </p:sp>
      <p:sp>
        <p:nvSpPr>
          <p:cNvPr id="3" name="Content Placeholder 2"/>
          <p:cNvSpPr>
            <a:spLocks noGrp="1"/>
          </p:cNvSpPr>
          <p:nvPr>
            <p:ph idx="1"/>
          </p:nvPr>
        </p:nvSpPr>
        <p:spPr>
          <a:xfrm>
            <a:off x="457200" y="1524000"/>
            <a:ext cx="8229600" cy="4525963"/>
          </a:xfrm>
        </p:spPr>
        <p:txBody>
          <a:bodyPr/>
          <a:lstStyle/>
          <a:p>
            <a:pPr>
              <a:spcAft>
                <a:spcPts val="1200"/>
              </a:spcAft>
            </a:pPr>
            <a:r>
              <a:rPr lang="ja-JP" altLang="en-US" dirty="0" smtClean="0"/>
              <a:t>“</a:t>
            </a:r>
            <a:r>
              <a:rPr lang="en-US" altLang="ja-JP" dirty="0" smtClean="0"/>
              <a:t>Why should the customer buy from you?</a:t>
            </a:r>
            <a:r>
              <a:rPr lang="ja-JP" altLang="en-US" dirty="0" smtClean="0"/>
              <a:t>”</a:t>
            </a:r>
            <a:endParaRPr lang="en-US" altLang="ja-JP" dirty="0" smtClean="0"/>
          </a:p>
          <a:p>
            <a:r>
              <a:rPr lang="en-US" altLang="en-US" dirty="0" smtClean="0"/>
              <a:t>Successful e-commerce value propositions:</a:t>
            </a:r>
          </a:p>
          <a:p>
            <a:pPr lvl="1"/>
            <a:r>
              <a:rPr lang="en-US" altLang="en-US" dirty="0" smtClean="0"/>
              <a:t>Personalization/customization</a:t>
            </a:r>
          </a:p>
          <a:p>
            <a:pPr lvl="1"/>
            <a:r>
              <a:rPr lang="en-US" altLang="en-US" dirty="0" smtClean="0"/>
              <a:t>Reduction of product search, price discovery costs</a:t>
            </a:r>
          </a:p>
          <a:p>
            <a:pPr lvl="1"/>
            <a:r>
              <a:rPr lang="en-US" altLang="en-US" dirty="0" smtClean="0"/>
              <a:t>Facilitation of transactions by managing product delivery</a:t>
            </a:r>
            <a:endParaRPr lang="en-US" altLang="en-US" dirty="0"/>
          </a:p>
        </p:txBody>
      </p:sp>
      <p:graphicFrame>
        <p:nvGraphicFramePr>
          <p:cNvPr id="4" name="表格 3"/>
          <p:cNvGraphicFramePr>
            <a:graphicFrameLocks noGrp="1"/>
          </p:cNvGraphicFramePr>
          <p:nvPr>
            <p:extLst>
              <p:ext uri="{D42A27DB-BD31-4B8C-83A1-F6EECF244321}">
                <p14:modId xmlns:p14="http://schemas.microsoft.com/office/powerpoint/2010/main" val="3683366125"/>
              </p:ext>
            </p:extLst>
          </p:nvPr>
        </p:nvGraphicFramePr>
        <p:xfrm>
          <a:off x="838200" y="381000"/>
          <a:ext cx="1219200" cy="39624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sz="2000" b="0" dirty="0" smtClean="0">
                          <a:latin typeface="標楷體" panose="03000509000000000000" pitchFamily="65" charset="-120"/>
                          <a:ea typeface="標楷體" panose="03000509000000000000" pitchFamily="65" charset="-120"/>
                        </a:rPr>
                        <a:t>價值主張</a:t>
                      </a:r>
                      <a:endParaRPr lang="en-US" altLang="zh-TW" sz="2000"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654647521"/>
              </p:ext>
            </p:extLst>
          </p:nvPr>
        </p:nvGraphicFramePr>
        <p:xfrm>
          <a:off x="838200" y="3886200"/>
          <a:ext cx="4114800" cy="1371600"/>
        </p:xfrm>
        <a:graphic>
          <a:graphicData uri="http://schemas.openxmlformats.org/drawingml/2006/table">
            <a:tbl>
              <a:tblPr firstRow="1" bandRow="1">
                <a:tableStyleId>{3B4B98B0-60AC-42C2-AFA5-B58CD77FA1E5}</a:tableStyleId>
              </a:tblPr>
              <a:tblGrid>
                <a:gridCol w="4114800"/>
              </a:tblGrid>
              <a:tr h="1371600">
                <a:tc>
                  <a:txBody>
                    <a:bodyPr/>
                    <a:lstStyle/>
                    <a:p>
                      <a:pPr marL="285750" indent="-285750">
                        <a:buFont typeface="Arial" panose="020B0604020202020204" pitchFamily="34" charset="0"/>
                        <a:buChar char="•"/>
                      </a:pPr>
                      <a:r>
                        <a:rPr lang="zh-TW" altLang="en-US" b="0" dirty="0" smtClean="0">
                          <a:latin typeface="標楷體" panose="03000509000000000000" pitchFamily="65" charset="-120"/>
                          <a:ea typeface="標楷體" panose="03000509000000000000" pitchFamily="65" charset="-120"/>
                        </a:rPr>
                        <a:t>成功的電子商務建議：</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個人化</a:t>
                      </a:r>
                      <a:r>
                        <a:rPr lang="en-US" altLang="zh-TW" b="0" dirty="0" smtClean="0">
                          <a:latin typeface="標楷體" panose="03000509000000000000" pitchFamily="65" charset="-120"/>
                          <a:ea typeface="標楷體" panose="03000509000000000000" pitchFamily="65" charset="-120"/>
                        </a:rPr>
                        <a:t>/</a:t>
                      </a:r>
                      <a:r>
                        <a:rPr lang="zh-TW" altLang="en-US" b="0" dirty="0" smtClean="0">
                          <a:latin typeface="標楷體" panose="03000509000000000000" pitchFamily="65" charset="-120"/>
                          <a:ea typeface="標楷體" panose="03000509000000000000" pitchFamily="65" charset="-120"/>
                        </a:rPr>
                        <a:t>訂做</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減少產品搜索，價格發現成本</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通過管理產品交付促進交易</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1140159706"/>
              </p:ext>
            </p:extLst>
          </p:nvPr>
        </p:nvGraphicFramePr>
        <p:xfrm>
          <a:off x="762000" y="1981200"/>
          <a:ext cx="2819400" cy="381000"/>
        </p:xfrm>
        <a:graphic>
          <a:graphicData uri="http://schemas.openxmlformats.org/drawingml/2006/table">
            <a:tbl>
              <a:tblPr firstRow="1" bandRow="1">
                <a:tableStyleId>{3B4B98B0-60AC-42C2-AFA5-B58CD77FA1E5}</a:tableStyleId>
              </a:tblPr>
              <a:tblGrid>
                <a:gridCol w="2819400"/>
              </a:tblGrid>
              <a:tr h="381000">
                <a:tc>
                  <a:txBody>
                    <a:bodyPr/>
                    <a:lstStyle/>
                    <a:p>
                      <a:r>
                        <a:rPr lang="zh-TW" altLang="en-US" b="0" dirty="0" smtClean="0">
                          <a:latin typeface="標楷體" panose="03000509000000000000" pitchFamily="65" charset="-120"/>
                          <a:ea typeface="標楷體" panose="03000509000000000000" pitchFamily="65" charset="-120"/>
                        </a:rPr>
                        <a:t>為什麼客戶要買你的商品？</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spTree>
    <p:extLst>
      <p:ext uri="{BB962C8B-B14F-4D97-AF65-F5344CB8AC3E}">
        <p14:creationId xmlns:p14="http://schemas.microsoft.com/office/powerpoint/2010/main" val="32421916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Revenue Model</a:t>
            </a:r>
            <a:endParaRPr lang="en-US" dirty="0"/>
          </a:p>
        </p:txBody>
      </p:sp>
      <p:sp>
        <p:nvSpPr>
          <p:cNvPr id="3" name="Content Placeholder 2"/>
          <p:cNvSpPr>
            <a:spLocks noGrp="1"/>
          </p:cNvSpPr>
          <p:nvPr>
            <p:ph idx="1"/>
          </p:nvPr>
        </p:nvSpPr>
        <p:spPr>
          <a:xfrm>
            <a:off x="457200" y="1447800"/>
            <a:ext cx="8229600" cy="4525963"/>
          </a:xfrm>
        </p:spPr>
        <p:txBody>
          <a:bodyPr/>
          <a:lstStyle/>
          <a:p>
            <a:pPr>
              <a:spcAft>
                <a:spcPts val="1800"/>
              </a:spcAft>
            </a:pPr>
            <a:r>
              <a:rPr lang="ja-JP" altLang="en-US" dirty="0" smtClean="0"/>
              <a:t>“</a:t>
            </a:r>
            <a:r>
              <a:rPr lang="en-US" altLang="ja-JP" dirty="0" smtClean="0"/>
              <a:t>How will you earn money?</a:t>
            </a:r>
            <a:r>
              <a:rPr lang="ja-JP" altLang="en-US" dirty="0" smtClean="0"/>
              <a:t>”</a:t>
            </a:r>
            <a:endParaRPr lang="en-US" altLang="ja-JP" dirty="0" smtClean="0"/>
          </a:p>
          <a:p>
            <a:r>
              <a:rPr lang="en-US" altLang="en-US" dirty="0" smtClean="0"/>
              <a:t>Major types of revenue models:</a:t>
            </a:r>
          </a:p>
          <a:p>
            <a:pPr lvl="1"/>
            <a:r>
              <a:rPr lang="en-US" altLang="en-US" dirty="0" smtClean="0"/>
              <a:t>Advertising revenue model</a:t>
            </a:r>
          </a:p>
          <a:p>
            <a:pPr lvl="1"/>
            <a:r>
              <a:rPr lang="en-US" altLang="en-US" dirty="0" smtClean="0"/>
              <a:t>Subscription revenue model</a:t>
            </a:r>
          </a:p>
          <a:p>
            <a:pPr lvl="2"/>
            <a:r>
              <a:rPr lang="en-US" altLang="en-US" dirty="0" smtClean="0"/>
              <a:t>Freemium strategy	</a:t>
            </a:r>
          </a:p>
          <a:p>
            <a:pPr lvl="1"/>
            <a:r>
              <a:rPr lang="en-US" altLang="en-US" dirty="0" smtClean="0"/>
              <a:t>Transaction fee revenue model</a:t>
            </a:r>
          </a:p>
          <a:p>
            <a:pPr lvl="1"/>
            <a:r>
              <a:rPr lang="en-US" altLang="en-US" dirty="0" smtClean="0"/>
              <a:t>Sales revenue model</a:t>
            </a:r>
          </a:p>
          <a:p>
            <a:pPr lvl="1"/>
            <a:r>
              <a:rPr lang="en-US" altLang="en-US" dirty="0" smtClean="0"/>
              <a:t>Affiliate revenue model</a:t>
            </a:r>
          </a:p>
        </p:txBody>
      </p:sp>
      <p:graphicFrame>
        <p:nvGraphicFramePr>
          <p:cNvPr id="4" name="表格 3"/>
          <p:cNvGraphicFramePr>
            <a:graphicFrameLocks noGrp="1"/>
          </p:cNvGraphicFramePr>
          <p:nvPr>
            <p:extLst>
              <p:ext uri="{D42A27DB-BD31-4B8C-83A1-F6EECF244321}">
                <p14:modId xmlns:p14="http://schemas.microsoft.com/office/powerpoint/2010/main" val="647463856"/>
              </p:ext>
            </p:extLst>
          </p:nvPr>
        </p:nvGraphicFramePr>
        <p:xfrm>
          <a:off x="5029200" y="2842101"/>
          <a:ext cx="3581400" cy="1737360"/>
        </p:xfrm>
        <a:graphic>
          <a:graphicData uri="http://schemas.openxmlformats.org/drawingml/2006/table">
            <a:tbl>
              <a:tblPr firstRow="1" bandRow="1">
                <a:tableStyleId>{3B4B98B0-60AC-42C2-AFA5-B58CD77FA1E5}</a:tableStyleId>
              </a:tblPr>
              <a:tblGrid>
                <a:gridCol w="3581400"/>
              </a:tblGrid>
              <a:tr h="381000">
                <a:tc>
                  <a:txBody>
                    <a:bodyPr/>
                    <a:lstStyle/>
                    <a:p>
                      <a:pPr marL="285750" indent="-285750">
                        <a:buFont typeface="Arial" panose="020B0604020202020204" pitchFamily="34" charset="0"/>
                        <a:buChar char="•"/>
                      </a:pPr>
                      <a:r>
                        <a:rPr lang="zh-TW" altLang="en-US" b="0" dirty="0" smtClean="0">
                          <a:latin typeface="標楷體" panose="03000509000000000000" pitchFamily="65" charset="-120"/>
                          <a:ea typeface="標楷體" panose="03000509000000000000" pitchFamily="65" charset="-120"/>
                        </a:rPr>
                        <a:t>主要的收入模式：</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廣告收入模式</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訂閱收入模式（免費增值策略）</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交易費收入模式</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銷售收入模式</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聯盟營收模式</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455835912"/>
              </p:ext>
            </p:extLst>
          </p:nvPr>
        </p:nvGraphicFramePr>
        <p:xfrm>
          <a:off x="838200" y="381000"/>
          <a:ext cx="1219200" cy="396240"/>
        </p:xfrm>
        <a:graphic>
          <a:graphicData uri="http://schemas.openxmlformats.org/drawingml/2006/table">
            <a:tbl>
              <a:tblPr firstRow="1" bandRow="1">
                <a:tableStyleId>{3B4B98B0-60AC-42C2-AFA5-B58CD77FA1E5}</a:tableStyleId>
              </a:tblPr>
              <a:tblGrid>
                <a:gridCol w="1219200"/>
              </a:tblGrid>
              <a:tr h="381000">
                <a:tc>
                  <a:txBody>
                    <a:bodyPr/>
                    <a:lstStyle/>
                    <a:p>
                      <a:r>
                        <a:rPr lang="zh-TW" altLang="en-US" sz="2000" b="0" dirty="0" smtClean="0">
                          <a:latin typeface="標楷體" panose="03000509000000000000" pitchFamily="65" charset="-120"/>
                          <a:ea typeface="標楷體" panose="03000509000000000000" pitchFamily="65" charset="-120"/>
                        </a:rPr>
                        <a:t>收入模型</a:t>
                      </a:r>
                      <a:endParaRPr lang="en-US" altLang="zh-TW" sz="2000"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1198890195"/>
              </p:ext>
            </p:extLst>
          </p:nvPr>
        </p:nvGraphicFramePr>
        <p:xfrm>
          <a:off x="762000" y="1905000"/>
          <a:ext cx="2133600" cy="381000"/>
        </p:xfrm>
        <a:graphic>
          <a:graphicData uri="http://schemas.openxmlformats.org/drawingml/2006/table">
            <a:tbl>
              <a:tblPr firstRow="1" bandRow="1">
                <a:tableStyleId>{3B4B98B0-60AC-42C2-AFA5-B58CD77FA1E5}</a:tableStyleId>
              </a:tblPr>
              <a:tblGrid>
                <a:gridCol w="2133600"/>
              </a:tblGrid>
              <a:tr h="381000">
                <a:tc>
                  <a:txBody>
                    <a:bodyPr/>
                    <a:lstStyle/>
                    <a:p>
                      <a:r>
                        <a:rPr lang="zh-TW" altLang="en-US" b="0" dirty="0" smtClean="0">
                          <a:latin typeface="標楷體" panose="03000509000000000000" pitchFamily="65" charset="-120"/>
                          <a:ea typeface="標楷體" panose="03000509000000000000" pitchFamily="65" charset="-120"/>
                        </a:rPr>
                        <a:t>你可以怎麼賺錢？</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spTree>
    <p:extLst>
      <p:ext uri="{BB962C8B-B14F-4D97-AF65-F5344CB8AC3E}">
        <p14:creationId xmlns:p14="http://schemas.microsoft.com/office/powerpoint/2010/main" val="31642935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Insight on Society: </a:t>
            </a:r>
            <a:r>
              <a:rPr lang="en-US" altLang="en-US" dirty="0" smtClean="0"/>
              <a:t>Foursquare: Check Your Privacy at the Door</a:t>
            </a:r>
            <a:endParaRPr lang="en-US" dirty="0"/>
          </a:p>
        </p:txBody>
      </p:sp>
      <p:sp>
        <p:nvSpPr>
          <p:cNvPr id="3" name="Content Placeholder 2"/>
          <p:cNvSpPr>
            <a:spLocks noGrp="1"/>
          </p:cNvSpPr>
          <p:nvPr>
            <p:ph idx="1"/>
          </p:nvPr>
        </p:nvSpPr>
        <p:spPr/>
        <p:txBody>
          <a:bodyPr/>
          <a:lstStyle/>
          <a:p>
            <a:r>
              <a:rPr lang="en-US" dirty="0" smtClean="0"/>
              <a:t>Class discussion:</a:t>
            </a:r>
          </a:p>
          <a:p>
            <a:pPr lvl="1"/>
            <a:r>
              <a:rPr lang="en-US" dirty="0" smtClean="0"/>
              <a:t>What revenue model does Foursquare use? What other revenue models might be appropriate?</a:t>
            </a:r>
          </a:p>
          <a:p>
            <a:pPr lvl="1"/>
            <a:r>
              <a:rPr lang="en-US" dirty="0" smtClean="0"/>
              <a:t>Are privacy concerns the only shortcoming of location-based mobile services?</a:t>
            </a:r>
          </a:p>
          <a:p>
            <a:pPr lvl="1"/>
            <a:r>
              <a:rPr lang="en-US" dirty="0" smtClean="0"/>
              <a:t>Should business firms be allowed to call cell phones with advertising messages based on location?</a:t>
            </a:r>
          </a:p>
          <a:p>
            <a:pPr lvl="2"/>
            <a:endParaRPr lang="en-US" dirty="0"/>
          </a:p>
        </p:txBody>
      </p:sp>
      <p:graphicFrame>
        <p:nvGraphicFramePr>
          <p:cNvPr id="4" name="表格 3"/>
          <p:cNvGraphicFramePr>
            <a:graphicFrameLocks noGrp="1"/>
          </p:cNvGraphicFramePr>
          <p:nvPr>
            <p:extLst>
              <p:ext uri="{D42A27DB-BD31-4B8C-83A1-F6EECF244321}">
                <p14:modId xmlns:p14="http://schemas.microsoft.com/office/powerpoint/2010/main" val="1707908103"/>
              </p:ext>
            </p:extLst>
          </p:nvPr>
        </p:nvGraphicFramePr>
        <p:xfrm>
          <a:off x="4191000" y="931652"/>
          <a:ext cx="4648200" cy="381000"/>
        </p:xfrm>
        <a:graphic>
          <a:graphicData uri="http://schemas.openxmlformats.org/drawingml/2006/table">
            <a:tbl>
              <a:tblPr firstRow="1" bandRow="1">
                <a:tableStyleId>{3B4B98B0-60AC-42C2-AFA5-B58CD77FA1E5}</a:tableStyleId>
              </a:tblPr>
              <a:tblGrid>
                <a:gridCol w="4648200"/>
              </a:tblGrid>
              <a:tr h="381000">
                <a:tc>
                  <a:txBody>
                    <a:bodyPr/>
                    <a:lstStyle/>
                    <a:p>
                      <a:r>
                        <a:rPr lang="zh-TW" altLang="en-US" b="0" dirty="0" smtClean="0">
                          <a:latin typeface="標楷體" panose="03000509000000000000" pitchFamily="65" charset="-120"/>
                          <a:ea typeface="標楷體" panose="03000509000000000000" pitchFamily="65" charset="-120"/>
                        </a:rPr>
                        <a:t>對社會的看法：</a:t>
                      </a:r>
                      <a:r>
                        <a:rPr lang="en-US" altLang="zh-TW" b="0" dirty="0" smtClean="0">
                          <a:latin typeface="標楷體" panose="03000509000000000000" pitchFamily="65" charset="-120"/>
                          <a:ea typeface="標楷體" panose="03000509000000000000" pitchFamily="65" charset="-120"/>
                        </a:rPr>
                        <a:t>Foursquare</a:t>
                      </a:r>
                      <a:r>
                        <a:rPr lang="zh-TW" altLang="en-US" b="0" dirty="0" smtClean="0">
                          <a:latin typeface="標楷體" panose="03000509000000000000" pitchFamily="65" charset="-120"/>
                          <a:ea typeface="標楷體" panose="03000509000000000000" pitchFamily="65" charset="-120"/>
                        </a:rPr>
                        <a:t>：檢查您的隱私</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1055088703"/>
              </p:ext>
            </p:extLst>
          </p:nvPr>
        </p:nvGraphicFramePr>
        <p:xfrm>
          <a:off x="423472" y="4267200"/>
          <a:ext cx="8382000" cy="1188720"/>
        </p:xfrm>
        <a:graphic>
          <a:graphicData uri="http://schemas.openxmlformats.org/drawingml/2006/table">
            <a:tbl>
              <a:tblPr firstRow="1" bandRow="1">
                <a:tableStyleId>{3B4B98B0-60AC-42C2-AFA5-B58CD77FA1E5}</a:tableStyleId>
              </a:tblPr>
              <a:tblGrid>
                <a:gridCol w="8382000"/>
              </a:tblGrid>
              <a:tr h="381000">
                <a:tc>
                  <a:txBody>
                    <a:bodyPr/>
                    <a:lstStyle/>
                    <a:p>
                      <a:pPr marL="285750" indent="-285750">
                        <a:buFont typeface="Arial" panose="020B0604020202020204" pitchFamily="34" charset="0"/>
                        <a:buChar char="•"/>
                      </a:pPr>
                      <a:r>
                        <a:rPr lang="zh-TW" altLang="en-US" b="0" dirty="0" smtClean="0">
                          <a:latin typeface="標楷體" panose="03000509000000000000" pitchFamily="65" charset="-120"/>
                          <a:ea typeface="標楷體" panose="03000509000000000000" pitchFamily="65" charset="-120"/>
                        </a:rPr>
                        <a:t>課程討論：</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en-US" altLang="zh-TW" b="0" dirty="0" smtClean="0">
                          <a:latin typeface="標楷體" panose="03000509000000000000" pitchFamily="65" charset="-120"/>
                          <a:ea typeface="標楷體" panose="03000509000000000000" pitchFamily="65" charset="-120"/>
                        </a:rPr>
                        <a:t>Foursquare</a:t>
                      </a:r>
                      <a:r>
                        <a:rPr lang="zh-TW" altLang="en-US" b="0" dirty="0" smtClean="0">
                          <a:latin typeface="標楷體" panose="03000509000000000000" pitchFamily="65" charset="-120"/>
                          <a:ea typeface="標楷體" panose="03000509000000000000" pitchFamily="65" charset="-120"/>
                        </a:rPr>
                        <a:t>使用哪種收入模式？還有哪些其他收入模式可能適合</a:t>
                      </a:r>
                      <a:r>
                        <a:rPr lang="en-US" altLang="zh-TW" b="0" dirty="0" smtClean="0">
                          <a:latin typeface="標楷體" panose="03000509000000000000" pitchFamily="65" charset="-120"/>
                          <a:ea typeface="標楷體" panose="03000509000000000000" pitchFamily="65" charset="-120"/>
                        </a:rPr>
                        <a:t>Foursquare</a:t>
                      </a: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隱私問題是定位唯一的缺點嗎？</a:t>
                      </a:r>
                      <a:endParaRPr lang="en-US" altLang="zh-TW" b="0" dirty="0" smtClean="0">
                        <a:latin typeface="標楷體" panose="03000509000000000000" pitchFamily="65" charset="-120"/>
                        <a:ea typeface="標楷體" panose="03000509000000000000" pitchFamily="65" charset="-120"/>
                      </a:endParaRPr>
                    </a:p>
                    <a:p>
                      <a:pPr marL="342900" indent="-342900">
                        <a:buFont typeface="Wingdings" panose="05000000000000000000" pitchFamily="2" charset="2"/>
                        <a:buAutoNum type="circleNumWdWhitePlain"/>
                      </a:pPr>
                      <a:r>
                        <a:rPr lang="zh-TW" altLang="en-US" b="0" dirty="0" smtClean="0">
                          <a:latin typeface="標楷體" panose="03000509000000000000" pitchFamily="65" charset="-120"/>
                          <a:ea typeface="標楷體" panose="03000509000000000000" pitchFamily="65" charset="-120"/>
                        </a:rPr>
                        <a:t>是否該允許商業公司根據位置使用廣告訊息撥打手機？</a:t>
                      </a:r>
                      <a:endParaRPr lang="en-US" altLang="zh-TW" b="0" dirty="0" smtClean="0">
                        <a:latin typeface="標楷體" panose="03000509000000000000" pitchFamily="65" charset="-120"/>
                        <a:ea typeface="標楷體" panose="03000509000000000000" pitchFamily="65" charset="-120"/>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accent4">
                        <a:lumMod val="60000"/>
                        <a:lumOff val="40000"/>
                      </a:schemeClr>
                    </a:solidFill>
                  </a:tcPr>
                </a:tc>
              </a:tr>
            </a:tbl>
          </a:graphicData>
        </a:graphic>
      </p:graphicFrame>
    </p:spTree>
    <p:extLst>
      <p:ext uri="{BB962C8B-B14F-4D97-AF65-F5344CB8AC3E}">
        <p14:creationId xmlns:p14="http://schemas.microsoft.com/office/powerpoint/2010/main" val="2625992621"/>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4404</TotalTime>
  <Words>3586</Words>
  <Application>Microsoft Office PowerPoint</Application>
  <PresentationFormat>如螢幕大小 (4:3)</PresentationFormat>
  <Paragraphs>566</Paragraphs>
  <Slides>42</Slides>
  <Notes>10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42</vt:i4>
      </vt:variant>
    </vt:vector>
  </HeadingPairs>
  <TitlesOfParts>
    <vt:vector size="50" baseType="lpstr">
      <vt:lpstr>MS PGothic</vt:lpstr>
      <vt:lpstr>微軟正黑體</vt:lpstr>
      <vt:lpstr>標楷體</vt:lpstr>
      <vt:lpstr>Arial</vt:lpstr>
      <vt:lpstr>Times New Roman</vt:lpstr>
      <vt:lpstr>Verdana</vt:lpstr>
      <vt:lpstr>Wingdings</vt:lpstr>
      <vt:lpstr>508 Lecture</vt:lpstr>
      <vt:lpstr>E-commerce 2017  business. technology. society. 13th edition</vt:lpstr>
      <vt:lpstr>E-commerce 2017   business. technology. society.</vt:lpstr>
      <vt:lpstr>Learning Objectives</vt:lpstr>
      <vt:lpstr>Tweet Tweet: Twitter’s Business Model</vt:lpstr>
      <vt:lpstr>E-commerce Business Models</vt:lpstr>
      <vt:lpstr>Eight Key Elements of a Business Model</vt:lpstr>
      <vt:lpstr>1. Value Proposition</vt:lpstr>
      <vt:lpstr>2. Revenue Model</vt:lpstr>
      <vt:lpstr>Insight on Society: Foursquare: Check Your Privacy at the Door</vt:lpstr>
      <vt:lpstr>3. Market Opportunity</vt:lpstr>
      <vt:lpstr>4. Competitive Environment</vt:lpstr>
      <vt:lpstr>5. Competitive Advantage</vt:lpstr>
      <vt:lpstr>6. Market Strategy</vt:lpstr>
      <vt:lpstr>7. Organizational Development</vt:lpstr>
      <vt:lpstr>8. Management Team</vt:lpstr>
      <vt:lpstr>Raising Capital</vt:lpstr>
      <vt:lpstr>Insight on Business: Crowdfunding Takes Off</vt:lpstr>
      <vt:lpstr>Categorizing E-commerce Business Models</vt:lpstr>
      <vt:lpstr>B2C Business Models</vt:lpstr>
      <vt:lpstr>1. B2C Models: E-tailer</vt:lpstr>
      <vt:lpstr>2. B2C Models: Community Provider</vt:lpstr>
      <vt:lpstr>3. B2C Models: Content Provider</vt:lpstr>
      <vt:lpstr>Insight on Technology: Will the Connected Car Become the Next Hot Entertainment Vehicle?</vt:lpstr>
      <vt:lpstr>4. B2C Business Models: Portal</vt:lpstr>
      <vt:lpstr>5. B2C Models: Transaction Broker</vt:lpstr>
      <vt:lpstr>6. B2C Models: Market Creator</vt:lpstr>
      <vt:lpstr>7. B2C Models: Service Provider</vt:lpstr>
      <vt:lpstr>B2B Business Models</vt:lpstr>
      <vt:lpstr>1. B2B Models: E-distributor</vt:lpstr>
      <vt:lpstr>2. B2B Models: E-procurement</vt:lpstr>
      <vt:lpstr>3. B2B Models: Exchanges</vt:lpstr>
      <vt:lpstr>4. B2B Models: Industry Consortia</vt:lpstr>
      <vt:lpstr>Private Industrial Networks</vt:lpstr>
      <vt:lpstr>How E-commerce Changes Business</vt:lpstr>
      <vt:lpstr>Industry Value Chains</vt:lpstr>
      <vt:lpstr>Figure 2.4: E-commerce and Industry Value Chains</vt:lpstr>
      <vt:lpstr>Firm Value Chains</vt:lpstr>
      <vt:lpstr>Figure 2.5: E-commerce and Firm Value Chains</vt:lpstr>
      <vt:lpstr>Firm Value Webs</vt:lpstr>
      <vt:lpstr>Figure 2.6: Internet-enabled Value Web</vt:lpstr>
      <vt:lpstr>Business Strategy</vt:lpstr>
      <vt:lpstr>E-commerce Technology and  Business Model Disruption</vt:lpstr>
    </vt:vector>
  </TitlesOfParts>
  <Company>echosvoice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 Compliant Lecture PowerPoint</dc:title>
  <dc:subject>E-commerce 2017</dc:subject>
  <dc:creator>Kenneth C. Laudon/Carol G. Traver</dc:creator>
  <cp:keywords>E-commerce</cp:keywords>
  <cp:lastModifiedBy>User</cp:lastModifiedBy>
  <cp:revision>250</cp:revision>
  <dcterms:created xsi:type="dcterms:W3CDTF">2014-07-14T20:04:21Z</dcterms:created>
  <dcterms:modified xsi:type="dcterms:W3CDTF">2019-03-05T05:15:43Z</dcterms:modified>
</cp:coreProperties>
</file>